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notesMasterIdLst>
    <p:notesMasterId r:id="rId29"/>
  </p:notesMasterIdLst>
  <p:sldIdLst>
    <p:sldId id="272" r:id="rId2"/>
    <p:sldId id="275" r:id="rId3"/>
    <p:sldId id="276" r:id="rId4"/>
    <p:sldId id="264" r:id="rId5"/>
    <p:sldId id="265" r:id="rId6"/>
    <p:sldId id="288" r:id="rId7"/>
    <p:sldId id="287" r:id="rId8"/>
    <p:sldId id="290" r:id="rId9"/>
    <p:sldId id="292" r:id="rId10"/>
    <p:sldId id="291" r:id="rId11"/>
    <p:sldId id="278" r:id="rId12"/>
    <p:sldId id="293" r:id="rId13"/>
    <p:sldId id="294" r:id="rId14"/>
    <p:sldId id="295" r:id="rId15"/>
    <p:sldId id="296" r:id="rId16"/>
    <p:sldId id="297" r:id="rId17"/>
    <p:sldId id="298" r:id="rId18"/>
    <p:sldId id="300" r:id="rId19"/>
    <p:sldId id="301" r:id="rId20"/>
    <p:sldId id="302" r:id="rId21"/>
    <p:sldId id="303" r:id="rId22"/>
    <p:sldId id="304" r:id="rId23"/>
    <p:sldId id="305" r:id="rId24"/>
    <p:sldId id="306" r:id="rId25"/>
    <p:sldId id="307" r:id="rId26"/>
    <p:sldId id="308" r:id="rId27"/>
    <p:sldId id="30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779" autoAdjust="0"/>
    <p:restoredTop sz="47315" autoAdjust="0"/>
  </p:normalViewPr>
  <p:slideViewPr>
    <p:cSldViewPr snapToGrid="0">
      <p:cViewPr>
        <p:scale>
          <a:sx n="50" d="100"/>
          <a:sy n="50" d="100"/>
        </p:scale>
        <p:origin x="1866" y="708"/>
      </p:cViewPr>
      <p:guideLst/>
    </p:cSldViewPr>
  </p:slideViewPr>
  <p:outlineViewPr>
    <p:cViewPr>
      <p:scale>
        <a:sx n="33" d="100"/>
        <a:sy n="33" d="100"/>
      </p:scale>
      <p:origin x="0" y="0"/>
    </p:cViewPr>
  </p:outlin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699A01-A1F8-42A8-8624-97F4218263E7}" type="datetimeFigureOut">
              <a:rPr lang="en-US" smtClean="0"/>
              <a:t>6/27/2020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B8484C-845E-47F2-BFAD-948A9CB1E50D}" type="slidenum">
              <a:rPr lang="en-US" smtClean="0"/>
              <a:t>‹#›</a:t>
            </a:fld>
            <a:endParaRPr lang="en-US"/>
          </a:p>
        </p:txBody>
      </p:sp>
    </p:spTree>
    <p:extLst>
      <p:ext uri="{BB962C8B-B14F-4D97-AF65-F5344CB8AC3E}">
        <p14:creationId xmlns:p14="http://schemas.microsoft.com/office/powerpoint/2010/main" val="3782959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2443601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10998834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79624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29373181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75805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18931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2300327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0700832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18677244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FC55C1-6BC4-471A-BD7D-661814F6732E}" type="datetimeFigureOut">
              <a:rPr lang="en-US" smtClean="0"/>
              <a:t>6/27/2020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2584395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FC55C1-6BC4-471A-BD7D-661814F6732E}" type="datetimeFigureOut">
              <a:rPr lang="en-US" smtClean="0"/>
              <a:t>6/27/2020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0827161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FC55C1-6BC4-471A-BD7D-661814F6732E}" type="datetimeFigureOut">
              <a:rPr lang="en-US" smtClean="0"/>
              <a:t>6/27/2020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226784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FC55C1-6BC4-471A-BD7D-661814F6732E}" type="datetimeFigureOut">
              <a:rPr lang="en-US" smtClean="0"/>
              <a:t>6/27/2020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24229926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FC55C1-6BC4-471A-BD7D-661814F6732E}" type="datetimeFigureOut">
              <a:rPr lang="en-US" smtClean="0"/>
              <a:t>6/27/2020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24166553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FC55C1-6BC4-471A-BD7D-661814F6732E}" type="datetimeFigureOut">
              <a:rPr lang="en-US" smtClean="0"/>
              <a:t>6/27/2020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40756832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FC55C1-6BC4-471A-BD7D-661814F6732E}" type="datetimeFigureOut">
              <a:rPr lang="en-US" smtClean="0"/>
              <a:t>6/27/2020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D4A85C-F1FB-4BD3-A926-ED67F5A00BEC}" type="slidenum">
              <a:rPr lang="en-US" smtClean="0"/>
              <a:t>‹#›</a:t>
            </a:fld>
            <a:endParaRPr lang="en-US"/>
          </a:p>
        </p:txBody>
      </p:sp>
    </p:spTree>
    <p:extLst>
      <p:ext uri="{BB962C8B-B14F-4D97-AF65-F5344CB8AC3E}">
        <p14:creationId xmlns:p14="http://schemas.microsoft.com/office/powerpoint/2010/main" val="32656021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FC55C1-6BC4-471A-BD7D-661814F6732E}" type="datetimeFigureOut">
              <a:rPr lang="en-US" smtClean="0"/>
              <a:t>6/27/2020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A6D4A85C-F1FB-4BD3-A926-ED67F5A00BEC}" type="slidenum">
              <a:rPr lang="en-US" smtClean="0"/>
              <a:t>‹#›</a:t>
            </a:fld>
            <a:endParaRPr lang="en-US"/>
          </a:p>
        </p:txBody>
      </p:sp>
    </p:spTree>
    <p:extLst>
      <p:ext uri="{BB962C8B-B14F-4D97-AF65-F5344CB8AC3E}">
        <p14:creationId xmlns:p14="http://schemas.microsoft.com/office/powerpoint/2010/main" val="2614804825"/>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809" r:id="rId15"/>
    <p:sldLayoutId id="2147483810" r:id="rId16"/>
  </p:sldLayoutIdLst>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boundless.com/psychology/textbooks/boundless-psychology-textbook/human-development-14/theories-of-human-development-70/kohlberg-s-stages-of-moral-development-268-12803/images/kohlberg-s-stages-of-moral-development/"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57350"/>
          </a:xfrm>
        </p:spPr>
        <p:txBody>
          <a:bodyPr>
            <a:normAutofit/>
          </a:bodyPr>
          <a:lstStyle/>
          <a:p>
            <a:r>
              <a:rPr lang="en-US" sz="3600" b="1" dirty="0" smtClean="0">
                <a:solidFill>
                  <a:srgbClr val="0070C0"/>
                </a:solidFill>
                <a:latin typeface="Times New Roman" panose="02020603050405020304" pitchFamily="18" charset="0"/>
                <a:cs typeface="Times New Roman" panose="02020603050405020304" pitchFamily="18" charset="0"/>
              </a:rPr>
              <a:t>  </a:t>
            </a:r>
            <a:r>
              <a:rPr lang="en-US" sz="4800" b="1" dirty="0" smtClean="0">
                <a:solidFill>
                  <a:srgbClr val="00B0F0"/>
                </a:solidFill>
                <a:latin typeface="Times New Roman" panose="02020603050405020304" pitchFamily="18" charset="0"/>
                <a:cs typeface="Times New Roman" panose="02020603050405020304" pitchFamily="18" charset="0"/>
              </a:rPr>
              <a:t>THEORIES </a:t>
            </a:r>
            <a:r>
              <a:rPr lang="en-US" sz="4800" b="1" dirty="0">
                <a:solidFill>
                  <a:srgbClr val="00B0F0"/>
                </a:solidFill>
                <a:latin typeface="Times New Roman" panose="02020603050405020304" pitchFamily="18" charset="0"/>
                <a:cs typeface="Times New Roman" panose="02020603050405020304" pitchFamily="18" charset="0"/>
              </a:rPr>
              <a:t>OF CHILD DEVELOPMENT</a:t>
            </a:r>
            <a:endParaRPr lang="en-US" sz="48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ctr">
              <a:buNone/>
            </a:pPr>
            <a:endParaRPr lang="en-US"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en-US" dirty="0">
                <a:solidFill>
                  <a:srgbClr val="FF0000"/>
                </a:solidFill>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 </a:t>
            </a:r>
            <a:r>
              <a:rPr lang="en-US" sz="4000" b="1" dirty="0" smtClean="0">
                <a:solidFill>
                  <a:srgbClr val="CC0000"/>
                </a:solidFill>
                <a:latin typeface="Times New Roman" panose="02020603050405020304" pitchFamily="18" charset="0"/>
                <a:cs typeface="Times New Roman" panose="02020603050405020304" pitchFamily="18" charset="0"/>
              </a:rPr>
              <a:t>Dr</a:t>
            </a:r>
            <a:r>
              <a:rPr lang="en-US" sz="4000" b="1" dirty="0">
                <a:solidFill>
                  <a:srgbClr val="CC0000"/>
                </a:solidFill>
                <a:latin typeface="Times New Roman" panose="02020603050405020304" pitchFamily="18" charset="0"/>
                <a:cs typeface="Times New Roman" panose="02020603050405020304" pitchFamily="18" charset="0"/>
              </a:rPr>
              <a:t>. T. Sivasakthi </a:t>
            </a:r>
            <a:r>
              <a:rPr lang="en-US" sz="4000" b="1" dirty="0" err="1" smtClean="0">
                <a:solidFill>
                  <a:srgbClr val="CC0000"/>
                </a:solidFill>
                <a:latin typeface="Times New Roman" panose="02020603050405020304" pitchFamily="18" charset="0"/>
                <a:cs typeface="Times New Roman" panose="02020603050405020304" pitchFamily="18" charset="0"/>
              </a:rPr>
              <a:t>Rajammal</a:t>
            </a:r>
            <a:endParaRPr lang="en-US" sz="4000" b="1" dirty="0">
              <a:solidFill>
                <a:srgbClr val="CC0000"/>
              </a:solidFill>
              <a:latin typeface="Times New Roman" panose="02020603050405020304" pitchFamily="18" charset="0"/>
              <a:cs typeface="Times New Roman" panose="02020603050405020304" pitchFamily="18" charset="0"/>
            </a:endParaRPr>
          </a:p>
          <a:p>
            <a:pPr marL="0" indent="0" algn="ctr">
              <a:buNone/>
            </a:pPr>
            <a:r>
              <a:rPr lang="en-US" sz="2800" dirty="0" smtClean="0">
                <a:solidFill>
                  <a:srgbClr val="0070C0"/>
                </a:solidFill>
                <a:latin typeface="Times New Roman" panose="02020603050405020304" pitchFamily="18" charset="0"/>
                <a:cs typeface="Times New Roman" panose="02020603050405020304" pitchFamily="18" charset="0"/>
              </a:rPr>
              <a:t>   </a:t>
            </a:r>
            <a:r>
              <a:rPr lang="en-US" sz="2800" b="1" dirty="0" smtClean="0">
                <a:solidFill>
                  <a:srgbClr val="0070C0"/>
                </a:solidFill>
                <a:latin typeface="Times New Roman" panose="02020603050405020304" pitchFamily="18" charset="0"/>
                <a:cs typeface="Times New Roman" panose="02020603050405020304" pitchFamily="18" charset="0"/>
              </a:rPr>
              <a:t>Assistant Professor</a:t>
            </a:r>
            <a:r>
              <a:rPr lang="en-US" sz="2800" b="1" dirty="0" smtClean="0">
                <a:solidFill>
                  <a:srgbClr val="0070C0"/>
                </a:solidFill>
                <a:latin typeface="Times New Roman" panose="02020603050405020304" pitchFamily="18" charset="0"/>
                <a:cs typeface="Times New Roman" panose="02020603050405020304" pitchFamily="18" charset="0"/>
              </a:rPr>
              <a:t>,</a:t>
            </a:r>
          </a:p>
          <a:p>
            <a:pPr algn="ctr"/>
            <a:r>
              <a:rPr lang="en-US" sz="2800" b="1" dirty="0" smtClean="0">
                <a:solidFill>
                  <a:srgbClr val="0070C0"/>
                </a:solidFill>
                <a:latin typeface="Times New Roman" panose="02020603050405020304" pitchFamily="18" charset="0"/>
                <a:cs typeface="Times New Roman" panose="02020603050405020304" pitchFamily="18" charset="0"/>
              </a:rPr>
              <a:t>        Department </a:t>
            </a:r>
            <a:r>
              <a:rPr lang="en-US" sz="2800" b="1" dirty="0">
                <a:solidFill>
                  <a:srgbClr val="0070C0"/>
                </a:solidFill>
                <a:latin typeface="Times New Roman" panose="02020603050405020304" pitchFamily="18" charset="0"/>
                <a:cs typeface="Times New Roman" panose="02020603050405020304" pitchFamily="18" charset="0"/>
              </a:rPr>
              <a:t>Of Educational Psychology,</a:t>
            </a:r>
          </a:p>
          <a:p>
            <a:pPr algn="ct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smtClean="0">
                <a:solidFill>
                  <a:srgbClr val="0070C0"/>
                </a:solidFill>
                <a:latin typeface="Times New Roman" panose="02020603050405020304" pitchFamily="18" charset="0"/>
                <a:cs typeface="Times New Roman" panose="02020603050405020304" pitchFamily="18" charset="0"/>
              </a:rPr>
              <a:t>   Tamil </a:t>
            </a:r>
            <a:r>
              <a:rPr lang="en-US" sz="2800" b="1" dirty="0">
                <a:solidFill>
                  <a:srgbClr val="0070C0"/>
                </a:solidFill>
                <a:latin typeface="Times New Roman" panose="02020603050405020304" pitchFamily="18" charset="0"/>
                <a:cs typeface="Times New Roman" panose="02020603050405020304" pitchFamily="18" charset="0"/>
              </a:rPr>
              <a:t>Nadu Teachers Education University, </a:t>
            </a:r>
          </a:p>
          <a:p>
            <a:pPr algn="ctr"/>
            <a:r>
              <a:rPr lang="en-US" sz="2800" b="1" dirty="0" smtClean="0">
                <a:solidFill>
                  <a:srgbClr val="0070C0"/>
                </a:solidFill>
                <a:latin typeface="Times New Roman" panose="02020603050405020304" pitchFamily="18" charset="0"/>
                <a:cs typeface="Times New Roman" panose="02020603050405020304" pitchFamily="18" charset="0"/>
              </a:rPr>
              <a:t>Chennai </a:t>
            </a:r>
            <a:r>
              <a:rPr lang="en-US" sz="2800" b="1" dirty="0">
                <a:solidFill>
                  <a:srgbClr val="0070C0"/>
                </a:solidFill>
                <a:latin typeface="Times New Roman" panose="02020603050405020304" pitchFamily="18" charset="0"/>
                <a:cs typeface="Times New Roman" panose="02020603050405020304" pitchFamily="18" charset="0"/>
              </a:rPr>
              <a:t>– 97.</a:t>
            </a:r>
            <a:endParaRPr lang="en-US" sz="2800" dirty="0">
              <a:solidFill>
                <a:srgbClr val="0070C0"/>
              </a:solidFill>
            </a:endParaRPr>
          </a:p>
          <a:p>
            <a:r>
              <a:rPr lang="en-US" sz="2800" dirty="0" smtClean="0">
                <a:solidFill>
                  <a:srgbClr val="0070C0"/>
                </a:solidFill>
              </a:rPr>
              <a:t>                </a:t>
            </a:r>
            <a:endParaRPr lang="en-US" sz="2800" dirty="0">
              <a:solidFill>
                <a:srgbClr val="0070C0"/>
              </a:solidFill>
            </a:endParaRPr>
          </a:p>
        </p:txBody>
      </p:sp>
    </p:spTree>
    <p:extLst>
      <p:ext uri="{BB962C8B-B14F-4D97-AF65-F5344CB8AC3E}">
        <p14:creationId xmlns:p14="http://schemas.microsoft.com/office/powerpoint/2010/main" val="41305907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23950"/>
          </a:xfrm>
        </p:spPr>
        <p:txBody>
          <a:bodyPr>
            <a:noAutofit/>
          </a:bodyPr>
          <a:lstStyle/>
          <a:p>
            <a:r>
              <a:rPr lang="en-US" sz="3200" b="1" dirty="0" smtClean="0"/>
              <a:t/>
            </a:r>
            <a:br>
              <a:rPr lang="en-US" sz="3200" b="1" dirty="0" smtClean="0"/>
            </a:br>
            <a:r>
              <a:rPr lang="en-US" sz="3200" b="1" dirty="0"/>
              <a:t> </a:t>
            </a:r>
            <a:r>
              <a:rPr lang="en-US" sz="3200" b="1" dirty="0" smtClean="0">
                <a:solidFill>
                  <a:srgbClr val="00B0F0"/>
                </a:solidFill>
                <a:latin typeface="Times New Roman" panose="02020603050405020304" pitchFamily="18" charset="0"/>
                <a:cs typeface="Times New Roman" panose="02020603050405020304" pitchFamily="18" charset="0"/>
              </a:rPr>
              <a:t>II</a:t>
            </a:r>
            <a:r>
              <a:rPr lang="en-US" sz="3200" b="1" dirty="0">
                <a:solidFill>
                  <a:srgbClr val="00B0F0"/>
                </a:solidFill>
                <a:latin typeface="Times New Roman" panose="02020603050405020304" pitchFamily="18" charset="0"/>
                <a:cs typeface="Times New Roman" panose="02020603050405020304" pitchFamily="18" charset="0"/>
              </a:rPr>
              <a:t>. PIAGET’S COGNITIVE-DEVELOPMENTAL THEORY</a:t>
            </a:r>
            <a:r>
              <a:rPr lang="en-US" sz="3200" dirty="0">
                <a:solidFill>
                  <a:srgbClr val="00B0F0"/>
                </a:solidFill>
                <a:latin typeface="Times New Roman" panose="02020603050405020304" pitchFamily="18" charset="0"/>
                <a:cs typeface="Times New Roman" panose="02020603050405020304" pitchFamily="18" charset="0"/>
              </a:rPr>
              <a:t/>
            </a:r>
            <a:br>
              <a:rPr lang="en-US" sz="3200" dirty="0">
                <a:solidFill>
                  <a:srgbClr val="00B0F0"/>
                </a:solidFill>
                <a:latin typeface="Times New Roman" panose="02020603050405020304" pitchFamily="18" charset="0"/>
                <a:cs typeface="Times New Roman" panose="02020603050405020304" pitchFamily="18" charset="0"/>
              </a:rPr>
            </a:br>
            <a:endParaRPr lang="en-US" sz="32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71550"/>
            <a:ext cx="12192000" cy="5886450"/>
          </a:xfrm>
        </p:spPr>
        <p:txBody>
          <a:bodyPr/>
          <a:lstStyle/>
          <a:p>
            <a:endParaRPr lang="en-US" dirty="0"/>
          </a:p>
          <a:p>
            <a:pPr algn="just">
              <a:lnSpc>
                <a:spcPct val="150000"/>
              </a:lnSpc>
            </a:pPr>
            <a:r>
              <a:rPr lang="en-US" b="1" dirty="0"/>
              <a:t> </a:t>
            </a:r>
            <a:r>
              <a:rPr lang="en-US" sz="4000" b="1" dirty="0" smtClean="0">
                <a:solidFill>
                  <a:srgbClr val="FF0000"/>
                </a:solidFill>
                <a:latin typeface="Times New Roman" panose="02020603050405020304" pitchFamily="18" charset="0"/>
                <a:cs typeface="Times New Roman" panose="02020603050405020304" pitchFamily="18" charset="0"/>
              </a:rPr>
              <a:t>Introduction</a:t>
            </a:r>
            <a:endParaRPr lang="en-US" sz="4000"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US" sz="2800" dirty="0">
                <a:solidFill>
                  <a:srgbClr val="002060"/>
                </a:solidFill>
                <a:latin typeface="Times New Roman" panose="02020603050405020304" pitchFamily="18" charset="0"/>
                <a:cs typeface="Times New Roman" panose="02020603050405020304" pitchFamily="18" charset="0"/>
              </a:rPr>
              <a:t>According to his cognitive-developmental theory, children actively construct knowledge as they manipulate and explore their world. In </a:t>
            </a:r>
            <a:r>
              <a:rPr lang="en-US" sz="2800" dirty="0" err="1">
                <a:solidFill>
                  <a:srgbClr val="002060"/>
                </a:solidFill>
                <a:latin typeface="Times New Roman" panose="02020603050405020304" pitchFamily="18" charset="0"/>
                <a:cs typeface="Times New Roman" panose="02020603050405020304" pitchFamily="18" charset="0"/>
              </a:rPr>
              <a:t>piaget’s</a:t>
            </a:r>
            <a:r>
              <a:rPr lang="en-US" sz="2800" dirty="0">
                <a:solidFill>
                  <a:srgbClr val="002060"/>
                </a:solidFill>
                <a:latin typeface="Times New Roman" panose="02020603050405020304" pitchFamily="18" charset="0"/>
                <a:cs typeface="Times New Roman" panose="02020603050405020304" pitchFamily="18" charset="0"/>
              </a:rPr>
              <a:t> theory, as the brain develops and experiences expand, they move through four broad stages, each characterized by qualitatively distinct ways of thinking. Following figures on provides a brief description of </a:t>
            </a:r>
            <a:r>
              <a:rPr lang="en-US" sz="2800" dirty="0" err="1">
                <a:solidFill>
                  <a:srgbClr val="002060"/>
                </a:solidFill>
                <a:latin typeface="Times New Roman" panose="02020603050405020304" pitchFamily="18" charset="0"/>
                <a:cs typeface="Times New Roman" panose="02020603050405020304" pitchFamily="18" charset="0"/>
              </a:rPr>
              <a:t>piaget’s</a:t>
            </a:r>
            <a:r>
              <a:rPr lang="en-US" sz="2800" dirty="0">
                <a:solidFill>
                  <a:srgbClr val="002060"/>
                </a:solidFill>
                <a:latin typeface="Times New Roman" panose="02020603050405020304" pitchFamily="18" charset="0"/>
                <a:cs typeface="Times New Roman" panose="02020603050405020304" pitchFamily="18" charset="0"/>
              </a:rPr>
              <a:t> stages.</a:t>
            </a:r>
          </a:p>
          <a:p>
            <a:pPr algn="just">
              <a:lnSpc>
                <a:spcPct val="150000"/>
              </a:lnSpc>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36034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agetWeb"/>
          <p:cNvPicPr/>
          <p:nvPr/>
        </p:nvPicPr>
        <p:blipFill>
          <a:blip r:embed="rId2">
            <a:extLst>
              <a:ext uri="{28A0092B-C50C-407E-A947-70E740481C1C}">
                <a14:useLocalDpi xmlns:a14="http://schemas.microsoft.com/office/drawing/2010/main" val="0"/>
              </a:ext>
            </a:extLst>
          </a:blip>
          <a:srcRect/>
          <a:stretch>
            <a:fillRect/>
          </a:stretch>
        </p:blipFill>
        <p:spPr bwMode="auto">
          <a:xfrm>
            <a:off x="0" y="971550"/>
            <a:ext cx="12325350" cy="5962650"/>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val="3430062852"/>
              </p:ext>
            </p:extLst>
          </p:nvPr>
        </p:nvGraphicFramePr>
        <p:xfrm>
          <a:off x="0" y="0"/>
          <a:ext cx="12325350" cy="944880"/>
        </p:xfrm>
        <a:graphic>
          <a:graphicData uri="http://schemas.openxmlformats.org/drawingml/2006/table">
            <a:tbl>
              <a:tblPr firstRow="1" bandRow="1">
                <a:tableStyleId>{5C22544A-7EE6-4342-B048-85BDC9FD1C3A}</a:tableStyleId>
              </a:tblPr>
              <a:tblGrid>
                <a:gridCol w="12325350"/>
              </a:tblGrid>
              <a:tr h="5143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smtClean="0">
                          <a:solidFill>
                            <a:srgbClr val="00B050"/>
                          </a:solidFill>
                          <a:effectLst/>
                          <a:latin typeface="Times New Roman" panose="02020603050405020304" pitchFamily="18" charset="0"/>
                          <a:ea typeface="Calibri" panose="020F0502020204030204" pitchFamily="34" charset="0"/>
                        </a:rPr>
                        <a:t>                                                                                                </a:t>
                      </a:r>
                      <a:r>
                        <a:rPr lang="en-US" sz="2400" b="1" dirty="0" smtClean="0">
                          <a:solidFill>
                            <a:srgbClr val="FF0000"/>
                          </a:solidFill>
                          <a:effectLst/>
                          <a:latin typeface="Times New Roman" panose="02020603050405020304" pitchFamily="18" charset="0"/>
                          <a:ea typeface="Calibri" panose="020F0502020204030204" pitchFamily="34" charset="0"/>
                        </a:rPr>
                        <a:t>Figure</a:t>
                      </a:r>
                      <a:r>
                        <a:rPr lang="en-US" sz="2400" b="1" baseline="0" dirty="0" smtClean="0">
                          <a:solidFill>
                            <a:srgbClr val="FF0000"/>
                          </a:solidFill>
                          <a:effectLst/>
                          <a:latin typeface="Times New Roman" panose="02020603050405020304" pitchFamily="18" charset="0"/>
                          <a:ea typeface="Calibri" panose="020F0502020204030204" pitchFamily="34" charset="0"/>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baseline="0" dirty="0" smtClean="0">
                          <a:solidFill>
                            <a:srgbClr val="00B050"/>
                          </a:solidFill>
                          <a:effectLst/>
                          <a:latin typeface="Times New Roman" panose="02020603050405020304" pitchFamily="18" charset="0"/>
                          <a:ea typeface="Calibri" panose="020F0502020204030204" pitchFamily="34" charset="0"/>
                        </a:rPr>
                        <a:t>                                              </a:t>
                      </a:r>
                      <a:r>
                        <a:rPr lang="en-US" sz="3200" b="1" dirty="0" smtClean="0">
                          <a:solidFill>
                            <a:srgbClr val="00B050"/>
                          </a:solidFill>
                          <a:effectLst/>
                          <a:latin typeface="Times New Roman" panose="02020603050405020304" pitchFamily="18" charset="0"/>
                          <a:ea typeface="Calibri" panose="020F0502020204030204" pitchFamily="34" charset="0"/>
                        </a:rPr>
                        <a:t>Piaget’s Stages of Cognitive Development </a:t>
                      </a:r>
                      <a:r>
                        <a:rPr lang="en-US" baseline="0" dirty="0" smtClean="0"/>
                        <a:t>j</a:t>
                      </a:r>
                      <a:endParaRPr lang="en-US" dirty="0"/>
                    </a:p>
                  </a:txBody>
                  <a:tcPr>
                    <a:solidFill>
                      <a:schemeClr val="bg1"/>
                    </a:solidFill>
                  </a:tcPr>
                </a:tc>
              </a:tr>
            </a:tbl>
          </a:graphicData>
        </a:graphic>
      </p:graphicFrame>
    </p:spTree>
    <p:extLst>
      <p:ext uri="{BB962C8B-B14F-4D97-AF65-F5344CB8AC3E}">
        <p14:creationId xmlns:p14="http://schemas.microsoft.com/office/powerpoint/2010/main" val="35142976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rmAutofit fontScale="90000"/>
          </a:bodyPr>
          <a:lstStyle/>
          <a:p>
            <a:pPr lvl="0"/>
            <a:r>
              <a:rPr lang="en-US" sz="3600" b="1" dirty="0" smtClean="0">
                <a:solidFill>
                  <a:srgbClr val="0070C0"/>
                </a:solidFill>
                <a:latin typeface="Times New Roman" panose="02020603050405020304" pitchFamily="18" charset="0"/>
                <a:cs typeface="Times New Roman" panose="02020603050405020304" pitchFamily="18" charset="0"/>
              </a:rPr>
              <a:t> Piaget’s </a:t>
            </a:r>
            <a:r>
              <a:rPr lang="en-US" sz="3600" b="1" dirty="0">
                <a:solidFill>
                  <a:srgbClr val="0070C0"/>
                </a:solidFill>
                <a:latin typeface="Times New Roman" panose="02020603050405020304" pitchFamily="18" charset="0"/>
                <a:cs typeface="Times New Roman" panose="02020603050405020304" pitchFamily="18" charset="0"/>
              </a:rPr>
              <a:t>Stages of Cognitive Development </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b="1" dirty="0" smtClean="0">
                <a:solidFill>
                  <a:srgbClr val="C00000"/>
                </a:solidFill>
                <a:latin typeface="Times New Roman" panose="02020603050405020304" pitchFamily="18" charset="0"/>
                <a:cs typeface="Times New Roman" panose="02020603050405020304" pitchFamily="18" charset="0"/>
              </a:rPr>
              <a:t>1</a:t>
            </a:r>
            <a:r>
              <a:rPr lang="en-US" sz="2800" b="1" dirty="0">
                <a:solidFill>
                  <a:srgbClr val="C00000"/>
                </a:solidFill>
                <a:latin typeface="Times New Roman" panose="02020603050405020304" pitchFamily="18" charset="0"/>
                <a:cs typeface="Times New Roman" panose="02020603050405020304" pitchFamily="18" charset="0"/>
              </a:rPr>
              <a:t>. Sensorimotor (Birth-2 years)</a:t>
            </a:r>
            <a:br>
              <a:rPr lang="en-US" sz="2800" b="1" dirty="0">
                <a:solidFill>
                  <a:srgbClr val="C00000"/>
                </a:solidFill>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084832"/>
            <a:ext cx="12192000" cy="4773168"/>
          </a:xfrm>
        </p:spPr>
        <p:txBody>
          <a:bodyPr>
            <a:normAutofit/>
          </a:bodyPr>
          <a:lstStyle/>
          <a:p>
            <a:pPr marL="0" lvl="0" indent="0" algn="just">
              <a:lnSpc>
                <a:spcPct val="150000"/>
              </a:lnSpc>
              <a:buNone/>
            </a:pPr>
            <a:endParaRPr lang="en-US" sz="3200" b="1" dirty="0">
              <a:solidFill>
                <a:srgbClr val="C0000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3200" dirty="0">
                <a:solidFill>
                  <a:srgbClr val="7030A0"/>
                </a:solidFill>
                <a:latin typeface="Times New Roman" panose="02020603050405020304" pitchFamily="18" charset="0"/>
                <a:cs typeface="Times New Roman" panose="02020603050405020304" pitchFamily="18" charset="0"/>
              </a:rPr>
              <a:t>Infants “think” by acting on the world with their eyes, ears, hands, and mouth. </a:t>
            </a:r>
            <a:endParaRPr lang="en-US" sz="32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3200" dirty="0" smtClean="0">
                <a:solidFill>
                  <a:srgbClr val="7030A0"/>
                </a:solidFill>
                <a:latin typeface="Times New Roman" panose="02020603050405020304" pitchFamily="18" charset="0"/>
                <a:cs typeface="Times New Roman" panose="02020603050405020304" pitchFamily="18" charset="0"/>
              </a:rPr>
              <a:t>As </a:t>
            </a:r>
            <a:r>
              <a:rPr lang="en-US" sz="3200" dirty="0">
                <a:solidFill>
                  <a:srgbClr val="7030A0"/>
                </a:solidFill>
                <a:latin typeface="Times New Roman" panose="02020603050405020304" pitchFamily="18" charset="0"/>
                <a:cs typeface="Times New Roman" panose="02020603050405020304" pitchFamily="18" charset="0"/>
              </a:rPr>
              <a:t>a result, they invent ways of solving sensorimotor problems, such as pulling objects into and taking them out of containers.</a:t>
            </a: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48246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99616"/>
          </a:xfrm>
        </p:spPr>
        <p:txBody>
          <a:bodyPr>
            <a:normAutofit/>
          </a:bodyPr>
          <a:lstStyle/>
          <a:p>
            <a:pPr lvl="0"/>
            <a:r>
              <a:rPr lang="en-US" sz="3600" b="1" dirty="0" smtClean="0">
                <a:latin typeface="Times New Roman" panose="02020603050405020304" pitchFamily="18" charset="0"/>
                <a:cs typeface="Times New Roman" panose="02020603050405020304" pitchFamily="18" charset="0"/>
              </a:rPr>
              <a:t>    </a:t>
            </a:r>
            <a:r>
              <a:rPr lang="en-US" sz="4000" b="1" dirty="0" smtClean="0">
                <a:solidFill>
                  <a:srgbClr val="C00000"/>
                </a:solidFill>
                <a:latin typeface="Times New Roman" panose="02020603050405020304" pitchFamily="18" charset="0"/>
                <a:cs typeface="Times New Roman" panose="02020603050405020304" pitchFamily="18" charset="0"/>
              </a:rPr>
              <a:t>2. Preoperational </a:t>
            </a:r>
            <a:r>
              <a:rPr lang="en-US" sz="4000" b="1" dirty="0">
                <a:solidFill>
                  <a:srgbClr val="C00000"/>
                </a:solidFill>
                <a:latin typeface="Times New Roman" panose="02020603050405020304" pitchFamily="18" charset="0"/>
                <a:cs typeface="Times New Roman" panose="02020603050405020304" pitchFamily="18" charset="0"/>
              </a:rPr>
              <a:t>Stage(2</a:t>
            </a:r>
            <a:r>
              <a:rPr lang="en-US" sz="4000" dirty="0">
                <a:solidFill>
                  <a:srgbClr val="C00000"/>
                </a:solidFill>
                <a:latin typeface="Times New Roman" panose="02020603050405020304" pitchFamily="18" charset="0"/>
                <a:cs typeface="Times New Roman" panose="02020603050405020304" pitchFamily="18" charset="0"/>
              </a:rPr>
              <a:t>-</a:t>
            </a:r>
            <a:r>
              <a:rPr lang="en-US" sz="4000" b="1" dirty="0">
                <a:solidFill>
                  <a:srgbClr val="C00000"/>
                </a:solidFill>
                <a:latin typeface="Times New Roman" panose="02020603050405020304" pitchFamily="18" charset="0"/>
                <a:cs typeface="Times New Roman" panose="02020603050405020304" pitchFamily="18" charset="0"/>
              </a:rPr>
              <a:t>7  years)</a:t>
            </a:r>
            <a:r>
              <a:rPr lang="en-US" sz="4000" dirty="0">
                <a:solidFill>
                  <a:srgbClr val="C00000"/>
                </a:solidFill>
                <a:latin typeface="Times New Roman" panose="02020603050405020304" pitchFamily="18" charset="0"/>
                <a:cs typeface="Times New Roman" panose="02020603050405020304" pitchFamily="18" charset="0"/>
              </a:rPr>
              <a:t/>
            </a:r>
            <a:br>
              <a:rPr lang="en-US" sz="4000" dirty="0">
                <a:solidFill>
                  <a:srgbClr val="C00000"/>
                </a:solidFill>
                <a:latin typeface="Times New Roman" panose="02020603050405020304" pitchFamily="18" charset="0"/>
                <a:cs typeface="Times New Roman" panose="02020603050405020304" pitchFamily="18" charset="0"/>
              </a:rPr>
            </a:br>
            <a:endParaRPr lang="en-US" sz="4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733550"/>
            <a:ext cx="12192000" cy="5124450"/>
          </a:xfrm>
        </p:spPr>
        <p:txBody>
          <a:bodyPr/>
          <a:lstStyle/>
          <a:p>
            <a:pPr lvl="0"/>
            <a:endParaRPr lang="en-US" dirty="0"/>
          </a:p>
          <a:p>
            <a:pPr algn="just">
              <a:lnSpc>
                <a:spcPct val="150000"/>
              </a:lnSpc>
              <a:buFont typeface="Wingdings" panose="05000000000000000000" pitchFamily="2" charset="2"/>
              <a:buChar char="Ø"/>
            </a:pPr>
            <a:r>
              <a:rPr lang="en-US" sz="2800" dirty="0">
                <a:solidFill>
                  <a:srgbClr val="7030A0"/>
                </a:solidFill>
                <a:latin typeface="Times New Roman" panose="02020603050405020304" pitchFamily="18" charset="0"/>
                <a:cs typeface="Times New Roman" panose="02020603050405020304" pitchFamily="18" charset="0"/>
              </a:rPr>
              <a:t>Preschool</a:t>
            </a:r>
            <a:r>
              <a:rPr lang="en-US" sz="2800" b="1" dirty="0">
                <a:solidFill>
                  <a:srgbClr val="7030A0"/>
                </a:solidFill>
                <a:latin typeface="Times New Roman" panose="02020603050405020304" pitchFamily="18" charset="0"/>
                <a:cs typeface="Times New Roman" panose="02020603050405020304" pitchFamily="18" charset="0"/>
              </a:rPr>
              <a:t> </a:t>
            </a:r>
            <a:r>
              <a:rPr lang="en-US" sz="2800" dirty="0">
                <a:solidFill>
                  <a:srgbClr val="7030A0"/>
                </a:solidFill>
                <a:latin typeface="Times New Roman" panose="02020603050405020304" pitchFamily="18" charset="0"/>
                <a:cs typeface="Times New Roman" panose="02020603050405020304" pitchFamily="18" charset="0"/>
              </a:rPr>
              <a:t>children use symbols to represent their earlier sensorimotor discoveries.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Development </a:t>
            </a:r>
            <a:r>
              <a:rPr lang="en-US" sz="2800" dirty="0">
                <a:solidFill>
                  <a:srgbClr val="7030A0"/>
                </a:solidFill>
                <a:latin typeface="Times New Roman" panose="02020603050405020304" pitchFamily="18" charset="0"/>
                <a:cs typeface="Times New Roman" panose="02020603050405020304" pitchFamily="18" charset="0"/>
              </a:rPr>
              <a:t>of language and make-believe play takes place.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However</a:t>
            </a:r>
            <a:r>
              <a:rPr lang="en-US" sz="2800" dirty="0">
                <a:solidFill>
                  <a:srgbClr val="7030A0"/>
                </a:solidFill>
                <a:latin typeface="Times New Roman" panose="02020603050405020304" pitchFamily="18" charset="0"/>
                <a:cs typeface="Times New Roman" panose="02020603050405020304" pitchFamily="18" charset="0"/>
              </a:rPr>
              <a:t>, thinking lacks the logic of the two remaining stages.</a:t>
            </a:r>
          </a:p>
          <a:p>
            <a:pPr>
              <a:buFont typeface="Wingdings" panose="05000000000000000000" pitchFamily="2" charset="2"/>
              <a:buChar char="Ø"/>
            </a:pPr>
            <a:endParaRPr lang="en-US" sz="2800" dirty="0">
              <a:solidFill>
                <a:srgbClr val="7030A0"/>
              </a:solidFill>
            </a:endParaRPr>
          </a:p>
        </p:txBody>
      </p:sp>
    </p:spTree>
    <p:extLst>
      <p:ext uri="{BB962C8B-B14F-4D97-AF65-F5344CB8AC3E}">
        <p14:creationId xmlns:p14="http://schemas.microsoft.com/office/powerpoint/2010/main" val="37016898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rmAutofit/>
          </a:bodyPr>
          <a:lstStyle/>
          <a:p>
            <a:pPr lvl="0"/>
            <a:r>
              <a:rPr lang="en-US" sz="3600" b="1" dirty="0" smtClean="0">
                <a:solidFill>
                  <a:srgbClr val="C00000"/>
                </a:solidFill>
                <a:latin typeface="Times New Roman" panose="02020603050405020304" pitchFamily="18" charset="0"/>
                <a:cs typeface="Times New Roman" panose="02020603050405020304" pitchFamily="18" charset="0"/>
              </a:rPr>
              <a:t>3. Concrete </a:t>
            </a:r>
            <a:r>
              <a:rPr lang="en-US" sz="3600" b="1" dirty="0">
                <a:solidFill>
                  <a:srgbClr val="C00000"/>
                </a:solidFill>
                <a:latin typeface="Times New Roman" panose="02020603050405020304" pitchFamily="18" charset="0"/>
                <a:cs typeface="Times New Roman" panose="02020603050405020304" pitchFamily="18" charset="0"/>
              </a:rPr>
              <a:t>operational Stage(2</a:t>
            </a:r>
            <a:r>
              <a:rPr lang="en-US" sz="3600" dirty="0">
                <a:solidFill>
                  <a:srgbClr val="C00000"/>
                </a:solidFill>
                <a:latin typeface="Times New Roman" panose="02020603050405020304" pitchFamily="18" charset="0"/>
                <a:cs typeface="Times New Roman" panose="02020603050405020304" pitchFamily="18" charset="0"/>
              </a:rPr>
              <a:t>-</a:t>
            </a:r>
            <a:r>
              <a:rPr lang="en-US" sz="3600" b="1" dirty="0">
                <a:solidFill>
                  <a:srgbClr val="C00000"/>
                </a:solidFill>
                <a:latin typeface="Times New Roman" panose="02020603050405020304" pitchFamily="18" charset="0"/>
                <a:cs typeface="Times New Roman" panose="02020603050405020304" pitchFamily="18" charset="0"/>
              </a:rPr>
              <a:t>7  years)</a:t>
            </a:r>
            <a:r>
              <a:rPr lang="en-US" sz="3600" dirty="0">
                <a:solidFill>
                  <a:srgbClr val="C00000"/>
                </a:solidFill>
                <a:latin typeface="Times New Roman" panose="02020603050405020304" pitchFamily="18" charset="0"/>
                <a:cs typeface="Times New Roman" panose="02020603050405020304" pitchFamily="18" charset="0"/>
              </a:rPr>
              <a:t/>
            </a:r>
            <a:br>
              <a:rPr lang="en-US" sz="3600" dirty="0">
                <a:solidFill>
                  <a:srgbClr val="C00000"/>
                </a:solidFill>
                <a:latin typeface="Times New Roman" panose="02020603050405020304" pitchFamily="18" charset="0"/>
                <a:cs typeface="Times New Roman" panose="02020603050405020304" pitchFamily="18" charset="0"/>
              </a:rPr>
            </a:br>
            <a:endParaRPr lang="en-US" sz="36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084832"/>
            <a:ext cx="12192000" cy="4773168"/>
          </a:xfrm>
        </p:spPr>
        <p:txBody>
          <a:bodyPr/>
          <a:lstStyle/>
          <a:p>
            <a:pPr lvl="0"/>
            <a:endParaRPr lang="en-US" dirty="0"/>
          </a:p>
          <a:p>
            <a:pPr algn="just">
              <a:lnSpc>
                <a:spcPct val="150000"/>
              </a:lnSpc>
              <a:buFont typeface="Wingdings" panose="05000000000000000000" pitchFamily="2" charset="2"/>
              <a:buChar char="Ø"/>
            </a:pPr>
            <a:r>
              <a:rPr lang="en-US" sz="2800" dirty="0">
                <a:solidFill>
                  <a:srgbClr val="7030A0"/>
                </a:solidFill>
                <a:latin typeface="Times New Roman" panose="02020603050405020304" pitchFamily="18" charset="0"/>
                <a:cs typeface="Times New Roman" panose="02020603050405020304" pitchFamily="18" charset="0"/>
              </a:rPr>
              <a:t>Children’s reasoning becomes logical and better organized.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School </a:t>
            </a:r>
            <a:r>
              <a:rPr lang="en-US" sz="2800" dirty="0">
                <a:solidFill>
                  <a:srgbClr val="7030A0"/>
                </a:solidFill>
                <a:latin typeface="Times New Roman" panose="02020603050405020304" pitchFamily="18" charset="0"/>
                <a:cs typeface="Times New Roman" panose="02020603050405020304" pitchFamily="18" charset="0"/>
              </a:rPr>
              <a:t>age children understand that a certain amount of lemonade or play dough remains the same even after its appearance changes.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They </a:t>
            </a:r>
            <a:r>
              <a:rPr lang="en-US" sz="2800" dirty="0">
                <a:solidFill>
                  <a:srgbClr val="7030A0"/>
                </a:solidFill>
                <a:latin typeface="Times New Roman" panose="02020603050405020304" pitchFamily="18" charset="0"/>
                <a:cs typeface="Times New Roman" panose="02020603050405020304" pitchFamily="18" charset="0"/>
              </a:rPr>
              <a:t>also organize objects into hierarchies of classes and subclasses.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However</a:t>
            </a:r>
            <a:r>
              <a:rPr lang="en-US" sz="2800" dirty="0">
                <a:solidFill>
                  <a:srgbClr val="7030A0"/>
                </a:solidFill>
                <a:latin typeface="Times New Roman" panose="02020603050405020304" pitchFamily="18" charset="0"/>
                <a:cs typeface="Times New Roman" panose="02020603050405020304" pitchFamily="18" charset="0"/>
              </a:rPr>
              <a:t>, thinking falls short of adult intelligence. It is not yet abstract.</a:t>
            </a:r>
          </a:p>
          <a:p>
            <a:endParaRPr lang="en-US" dirty="0"/>
          </a:p>
        </p:txBody>
      </p:sp>
    </p:spTree>
    <p:extLst>
      <p:ext uri="{BB962C8B-B14F-4D97-AF65-F5344CB8AC3E}">
        <p14:creationId xmlns:p14="http://schemas.microsoft.com/office/powerpoint/2010/main" val="19683945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rmAutofit/>
          </a:bodyPr>
          <a:lstStyle/>
          <a:p>
            <a:pPr lvl="0"/>
            <a:r>
              <a:rPr lang="en-US" sz="3600" b="1" dirty="0" smtClean="0">
                <a:solidFill>
                  <a:srgbClr val="C00000"/>
                </a:solidFill>
                <a:latin typeface="Times New Roman" panose="02020603050405020304" pitchFamily="18" charset="0"/>
                <a:cs typeface="Times New Roman" panose="02020603050405020304" pitchFamily="18" charset="0"/>
              </a:rPr>
              <a:t>4. Formal </a:t>
            </a:r>
            <a:r>
              <a:rPr lang="en-US" sz="3600" b="1" dirty="0">
                <a:solidFill>
                  <a:srgbClr val="C00000"/>
                </a:solidFill>
                <a:latin typeface="Times New Roman" panose="02020603050405020304" pitchFamily="18" charset="0"/>
                <a:cs typeface="Times New Roman" panose="02020603050405020304" pitchFamily="18" charset="0"/>
              </a:rPr>
              <a:t>operational Stage(11  years on)</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084832"/>
            <a:ext cx="12192000" cy="4773168"/>
          </a:xfrm>
        </p:spPr>
        <p:txBody>
          <a:bodyPr>
            <a:normAutofit/>
          </a:bodyPr>
          <a:lstStyle/>
          <a:p>
            <a:pPr lvl="0"/>
            <a:endParaRPr lang="en-US" dirty="0"/>
          </a:p>
          <a:p>
            <a:pPr algn="just">
              <a:lnSpc>
                <a:spcPct val="150000"/>
              </a:lnSpc>
              <a:buFont typeface="Wingdings" panose="05000000000000000000" pitchFamily="2" charset="2"/>
              <a:buChar char="Ø"/>
            </a:pPr>
            <a:r>
              <a:rPr lang="en-US" sz="2800" dirty="0">
                <a:solidFill>
                  <a:srgbClr val="7030A0"/>
                </a:solidFill>
                <a:latin typeface="Times New Roman" panose="02020603050405020304" pitchFamily="18" charset="0"/>
                <a:cs typeface="Times New Roman" panose="02020603050405020304" pitchFamily="18" charset="0"/>
              </a:rPr>
              <a:t>The capacity for abstract, systematic thinking enables adolescents, when faced with a problem, to start with a hypothesis, deduce testable inferences, and isolate and combine variables to see which inferences are confirmed. </a:t>
            </a:r>
            <a:endParaRPr lang="en-US" sz="2800" dirty="0" smtClean="0">
              <a:solidFill>
                <a:srgbClr val="7030A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7030A0"/>
                </a:solidFill>
                <a:latin typeface="Times New Roman" panose="02020603050405020304" pitchFamily="18" charset="0"/>
                <a:cs typeface="Times New Roman" panose="02020603050405020304" pitchFamily="18" charset="0"/>
              </a:rPr>
              <a:t>Adolescents </a:t>
            </a:r>
            <a:r>
              <a:rPr lang="en-US" sz="2800" dirty="0">
                <a:solidFill>
                  <a:srgbClr val="7030A0"/>
                </a:solidFill>
                <a:latin typeface="Times New Roman" panose="02020603050405020304" pitchFamily="18" charset="0"/>
                <a:cs typeface="Times New Roman" panose="02020603050405020304" pitchFamily="18" charset="0"/>
              </a:rPr>
              <a:t>can also evaluate the logic of verbal statements without referring to real-world circumstances.</a:t>
            </a:r>
          </a:p>
          <a:p>
            <a:pPr algn="just">
              <a:lnSpc>
                <a:spcPct val="150000"/>
              </a:lnSpc>
            </a:pPr>
            <a:r>
              <a:rPr lang="en-US" sz="2800" b="1" dirty="0">
                <a:solidFill>
                  <a:srgbClr val="7030A0"/>
                </a:solidFill>
                <a:latin typeface="Times New Roman" panose="02020603050405020304" pitchFamily="18" charset="0"/>
                <a:cs typeface="Times New Roman" panose="02020603050405020304" pitchFamily="18" charset="0"/>
              </a:rPr>
              <a:t> </a:t>
            </a:r>
            <a:endParaRPr lang="en-US" sz="2800" dirty="0">
              <a:solidFill>
                <a:srgbClr val="7030A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330874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590550"/>
          </a:xfrm>
        </p:spPr>
        <p:txBody>
          <a:bodyPr>
            <a:normAutofit fontScale="90000"/>
          </a:bodyPr>
          <a:lstStyle/>
          <a:p>
            <a:r>
              <a:rPr lang="en-US" sz="4000" b="1" cap="none" dirty="0" smtClean="0">
                <a:solidFill>
                  <a:srgbClr val="C00000"/>
                </a:solidFill>
                <a:latin typeface="Times New Roman" panose="02020603050405020304" pitchFamily="18" charset="0"/>
                <a:cs typeface="Times New Roman" panose="02020603050405020304" pitchFamily="18" charset="0"/>
              </a:rPr>
              <a:t>Conclusion</a:t>
            </a:r>
            <a:endParaRPr lang="en-US" sz="4000" b="1" cap="none"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90550"/>
            <a:ext cx="12192000" cy="6332982"/>
          </a:xfrm>
        </p:spPr>
        <p:txBody>
          <a:bodyPr>
            <a:normAutofit fontScale="25000" lnSpcReduction="20000"/>
          </a:bodyPr>
          <a:lstStyle/>
          <a:p>
            <a:pPr marL="0" indent="0" algn="just">
              <a:lnSpc>
                <a:spcPct val="170000"/>
              </a:lnSpc>
              <a:buNone/>
            </a:pPr>
            <a:r>
              <a:rPr lang="en-US" sz="9600" dirty="0" smtClean="0">
                <a:solidFill>
                  <a:srgbClr val="0070C0"/>
                </a:solidFill>
                <a:latin typeface="Times New Roman" panose="02020603050405020304" pitchFamily="18" charset="0"/>
                <a:cs typeface="Times New Roman" panose="02020603050405020304" pitchFamily="18" charset="0"/>
              </a:rPr>
              <a:t>Conclusively </a:t>
            </a:r>
            <a:r>
              <a:rPr lang="en-US" sz="9600" dirty="0">
                <a:solidFill>
                  <a:srgbClr val="0070C0"/>
                </a:solidFill>
                <a:latin typeface="Times New Roman" panose="02020603050405020304" pitchFamily="18" charset="0"/>
                <a:cs typeface="Times New Roman" panose="02020603050405020304" pitchFamily="18" charset="0"/>
              </a:rPr>
              <a:t>the results of Piaget’s work changed the way that teacher, parents and all those who work with and around children observe the children’s behavior and response to their environment. Piaget’s work specifically had an impact on the teaching of education in schools. It was also found by later studies that Jean Piaget’s work and results of his work with children held true children from different countries, especially his results from early development. Even though some of his studies and study techniques have been criticized Jean Piaget’s work started a trend within the study of children’s behavior in their environment and their development.</a:t>
            </a:r>
            <a:r>
              <a:rPr lang="en-US" sz="9600" b="1" dirty="0">
                <a:solidFill>
                  <a:srgbClr val="0070C0"/>
                </a:solidFill>
                <a:latin typeface="Times New Roman" panose="02020603050405020304" pitchFamily="18" charset="0"/>
                <a:cs typeface="Times New Roman" panose="02020603050405020304" pitchFamily="18" charset="0"/>
              </a:rPr>
              <a:t> </a:t>
            </a:r>
            <a:r>
              <a:rPr lang="en-US" sz="9600" dirty="0">
                <a:solidFill>
                  <a:srgbClr val="0070C0"/>
                </a:solidFill>
                <a:latin typeface="Times New Roman" panose="02020603050405020304" pitchFamily="18" charset="0"/>
                <a:cs typeface="Times New Roman" panose="02020603050405020304" pitchFamily="18" charset="0"/>
              </a:rPr>
              <a:t>Piaget made important</a:t>
            </a:r>
            <a:r>
              <a:rPr lang="en-US" sz="9600" b="1" dirty="0">
                <a:solidFill>
                  <a:srgbClr val="0070C0"/>
                </a:solidFill>
                <a:latin typeface="Times New Roman" panose="02020603050405020304" pitchFamily="18" charset="0"/>
                <a:cs typeface="Times New Roman" panose="02020603050405020304" pitchFamily="18" charset="0"/>
              </a:rPr>
              <a:t> </a:t>
            </a:r>
            <a:r>
              <a:rPr lang="en-US" sz="9600" dirty="0">
                <a:solidFill>
                  <a:srgbClr val="0070C0"/>
                </a:solidFill>
                <a:latin typeface="Times New Roman" panose="02020603050405020304" pitchFamily="18" charset="0"/>
                <a:cs typeface="Times New Roman" panose="02020603050405020304" pitchFamily="18" charset="0"/>
              </a:rPr>
              <a:t>contributions to our understanding of normal intellectual development. Piaget theories provide a fundamental starting point for understanding childhood cognitive development.</a:t>
            </a:r>
          </a:p>
          <a:p>
            <a:pPr algn="just">
              <a:lnSpc>
                <a:spcPct val="170000"/>
              </a:lnSpc>
            </a:pPr>
            <a:r>
              <a:rPr lang="en-US" sz="9600" b="1" dirty="0">
                <a:solidFill>
                  <a:srgbClr val="7030A0"/>
                </a:solidFill>
                <a:latin typeface="Times New Roman" panose="02020603050405020304" pitchFamily="18" charset="0"/>
                <a:cs typeface="Times New Roman" panose="02020603050405020304" pitchFamily="18" charset="0"/>
              </a:rPr>
              <a:t> </a:t>
            </a:r>
            <a:endParaRPr lang="en-US" sz="9600" dirty="0">
              <a:solidFill>
                <a:srgbClr val="7030A0"/>
              </a:solidFill>
              <a:latin typeface="Times New Roman" panose="02020603050405020304" pitchFamily="18" charset="0"/>
              <a:cs typeface="Times New Roman" panose="02020603050405020304" pitchFamily="18" charset="0"/>
            </a:endParaRPr>
          </a:p>
          <a:p>
            <a:r>
              <a:rPr lang="en-US" b="1" dirty="0"/>
              <a:t> </a:t>
            </a:r>
            <a:endParaRPr lang="en-US" dirty="0"/>
          </a:p>
          <a:p>
            <a:endParaRPr lang="en-US" dirty="0"/>
          </a:p>
        </p:txBody>
      </p:sp>
    </p:spTree>
    <p:extLst>
      <p:ext uri="{BB962C8B-B14F-4D97-AF65-F5344CB8AC3E}">
        <p14:creationId xmlns:p14="http://schemas.microsoft.com/office/powerpoint/2010/main" val="22056626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38200"/>
          </a:xfrm>
        </p:spPr>
        <p:txBody>
          <a:bodyPr>
            <a:noAutofit/>
          </a:bodyPr>
          <a:lstStyle/>
          <a:p>
            <a:r>
              <a:rPr lang="en-US" sz="3200" b="1" dirty="0" smtClean="0">
                <a:solidFill>
                  <a:srgbClr val="00B0F0"/>
                </a:solidFill>
                <a:latin typeface="Times New Roman" panose="02020603050405020304" pitchFamily="18" charset="0"/>
                <a:cs typeface="Times New Roman" panose="02020603050405020304" pitchFamily="18" charset="0"/>
              </a:rPr>
              <a:t/>
            </a:r>
            <a:br>
              <a:rPr lang="en-US" sz="3200" b="1" dirty="0" smtClean="0">
                <a:solidFill>
                  <a:srgbClr val="00B0F0"/>
                </a:solidFill>
                <a:latin typeface="Times New Roman" panose="02020603050405020304" pitchFamily="18" charset="0"/>
                <a:cs typeface="Times New Roman" panose="02020603050405020304" pitchFamily="18" charset="0"/>
              </a:rPr>
            </a:br>
            <a:r>
              <a:rPr lang="en-US" sz="3200" b="1" dirty="0" smtClean="0">
                <a:solidFill>
                  <a:srgbClr val="00B0F0"/>
                </a:solidFill>
                <a:latin typeface="Times New Roman" panose="02020603050405020304" pitchFamily="18" charset="0"/>
                <a:cs typeface="Times New Roman" panose="02020603050405020304" pitchFamily="18" charset="0"/>
              </a:rPr>
              <a:t>III</a:t>
            </a:r>
            <a:r>
              <a:rPr lang="en-US" sz="3200" b="1" dirty="0">
                <a:solidFill>
                  <a:srgbClr val="00B0F0"/>
                </a:solidFill>
                <a:latin typeface="Times New Roman" panose="02020603050405020304" pitchFamily="18" charset="0"/>
                <a:cs typeface="Times New Roman" panose="02020603050405020304" pitchFamily="18" charset="0"/>
              </a:rPr>
              <a:t>. KOHLBERG STAGES OF MORAL DEVELOPMENT</a:t>
            </a:r>
            <a:r>
              <a:rPr lang="en-US" sz="3200" dirty="0">
                <a:solidFill>
                  <a:srgbClr val="00B0F0"/>
                </a:solidFill>
                <a:latin typeface="Times New Roman" panose="02020603050405020304" pitchFamily="18" charset="0"/>
                <a:cs typeface="Times New Roman" panose="02020603050405020304" pitchFamily="18" charset="0"/>
              </a:rPr>
              <a:t/>
            </a:r>
            <a:br>
              <a:rPr lang="en-US" sz="3200" dirty="0">
                <a:solidFill>
                  <a:srgbClr val="00B0F0"/>
                </a:solidFill>
                <a:latin typeface="Times New Roman" panose="02020603050405020304" pitchFamily="18" charset="0"/>
                <a:cs typeface="Times New Roman" panose="02020603050405020304" pitchFamily="18" charset="0"/>
              </a:rPr>
            </a:br>
            <a:endParaRPr lang="en-US" sz="32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38200"/>
            <a:ext cx="12192000" cy="6019800"/>
          </a:xfrm>
        </p:spPr>
        <p:txBody>
          <a:bodyPr>
            <a:normAutofit fontScale="25000" lnSpcReduction="20000"/>
          </a:bodyPr>
          <a:lstStyle/>
          <a:p>
            <a:pPr marL="0" indent="0">
              <a:buNone/>
            </a:pPr>
            <a:r>
              <a:rPr lang="en-US" sz="12800" b="1" dirty="0" smtClean="0">
                <a:solidFill>
                  <a:srgbClr val="FF0000"/>
                </a:solidFill>
                <a:latin typeface="Times New Roman" panose="02020603050405020304" pitchFamily="18" charset="0"/>
                <a:cs typeface="Times New Roman" panose="02020603050405020304" pitchFamily="18" charset="0"/>
              </a:rPr>
              <a:t>Introduction</a:t>
            </a:r>
            <a:endParaRPr lang="en-US" sz="12800" b="1" dirty="0">
              <a:solidFill>
                <a:srgbClr val="FF0000"/>
              </a:solidFill>
              <a:latin typeface="Times New Roman" panose="02020603050405020304" pitchFamily="18" charset="0"/>
              <a:cs typeface="Times New Roman" panose="02020603050405020304" pitchFamily="18" charset="0"/>
            </a:endParaRPr>
          </a:p>
          <a:p>
            <a:pPr algn="just">
              <a:lnSpc>
                <a:spcPct val="170000"/>
              </a:lnSpc>
            </a:pPr>
            <a:r>
              <a:rPr lang="en-US" sz="9600" dirty="0" smtClean="0">
                <a:solidFill>
                  <a:srgbClr val="002060"/>
                </a:solidFill>
                <a:latin typeface="Times New Roman" panose="02020603050405020304" pitchFamily="18" charset="0"/>
                <a:cs typeface="Times New Roman" panose="02020603050405020304" pitchFamily="18" charset="0"/>
              </a:rPr>
              <a:t>Moral development</a:t>
            </a:r>
            <a:r>
              <a:rPr lang="en-US" sz="9600" dirty="0">
                <a:solidFill>
                  <a:srgbClr val="002060"/>
                </a:solidFill>
                <a:latin typeface="Times New Roman" panose="02020603050405020304" pitchFamily="18" charset="0"/>
                <a:cs typeface="Times New Roman" panose="02020603050405020304" pitchFamily="18" charset="0"/>
              </a:rPr>
              <a:t> is an important part of the socialization process. The term refers to the way people learn what society considered to be “good” and “bad,” which is important for a smoothly functioning society. Moral development prevents people from acting on unchecked urges, instead considering what is right for society and good for others. Lawrence Kohlberg (1927–1987) was interested in how people learn to decide what is right and what is wrong. Lawrence Kohlberg expanded on the earlier work of cognitive theorist Jean Piaget to explain the moral development of children. To understand this topic, he developed a theory of moral development that includes three levels: pre-conventional, conventional, and post-conventional. Kohlberg believed that moral development, like cognitive development, follows a series of stages. </a:t>
            </a:r>
          </a:p>
          <a:p>
            <a:pPr algn="just">
              <a:lnSpc>
                <a:spcPct val="170000"/>
              </a:lnSpc>
            </a:pPr>
            <a:r>
              <a:rPr lang="en-US" sz="9600" dirty="0">
                <a:solidFill>
                  <a:srgbClr val="0070C0"/>
                </a:solidFill>
                <a:latin typeface="Times New Roman" panose="02020603050405020304" pitchFamily="18" charset="0"/>
                <a:cs typeface="Times New Roman" panose="02020603050405020304" pitchFamily="18" charset="0"/>
              </a:rPr>
              <a:t> </a:t>
            </a:r>
          </a:p>
          <a:p>
            <a:pPr algn="just">
              <a:lnSpc>
                <a:spcPct val="170000"/>
              </a:lnSpc>
            </a:pPr>
            <a:r>
              <a:rPr lang="en-US" sz="5100" dirty="0">
                <a:solidFill>
                  <a:srgbClr val="0070C0"/>
                </a:solidFill>
                <a:latin typeface="Times New Roman" panose="02020603050405020304" pitchFamily="18" charset="0"/>
                <a:cs typeface="Times New Roman" panose="02020603050405020304" pitchFamily="18" charset="0"/>
              </a:rPr>
              <a:t> </a:t>
            </a:r>
          </a:p>
          <a:p>
            <a:r>
              <a:rPr lang="en-US" sz="5100" dirty="0"/>
              <a:t> </a:t>
            </a:r>
          </a:p>
          <a:p>
            <a:endParaRPr lang="en-US" dirty="0"/>
          </a:p>
        </p:txBody>
      </p:sp>
    </p:spTree>
    <p:extLst>
      <p:ext uri="{BB962C8B-B14F-4D97-AF65-F5344CB8AC3E}">
        <p14:creationId xmlns:p14="http://schemas.microsoft.com/office/powerpoint/2010/main" val="195091213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s://figures.boundless-cdn.com/31557/large/2ix7jxubs6ae0yq3jaga.jp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1638300"/>
            <a:ext cx="12192000" cy="6629400"/>
          </a:xfrm>
          <a:prstGeom prst="rect">
            <a:avLst/>
          </a:prstGeom>
          <a:noFill/>
          <a:ln>
            <a:noFill/>
          </a:ln>
        </p:spPr>
      </p:pic>
      <p:graphicFrame>
        <p:nvGraphicFramePr>
          <p:cNvPr id="5" name="Table 4"/>
          <p:cNvGraphicFramePr>
            <a:graphicFrameLocks noGrp="1"/>
          </p:cNvGraphicFramePr>
          <p:nvPr>
            <p:extLst>
              <p:ext uri="{D42A27DB-BD31-4B8C-83A1-F6EECF244321}">
                <p14:modId xmlns:p14="http://schemas.microsoft.com/office/powerpoint/2010/main" val="4033084884"/>
              </p:ext>
            </p:extLst>
          </p:nvPr>
        </p:nvGraphicFramePr>
        <p:xfrm>
          <a:off x="0" y="0"/>
          <a:ext cx="12192000" cy="1305560"/>
        </p:xfrm>
        <a:graphic>
          <a:graphicData uri="http://schemas.openxmlformats.org/drawingml/2006/table">
            <a:tbl>
              <a:tblPr firstRow="1" bandRow="1">
                <a:tableStyleId>{5C22544A-7EE6-4342-B048-85BDC9FD1C3A}</a:tableStyleId>
              </a:tblPr>
              <a:tblGrid>
                <a:gridCol w="12192000"/>
              </a:tblGrid>
              <a:tr h="838200">
                <a:tc>
                  <a:txBody>
                    <a:bodyPr/>
                    <a:lstStyle/>
                    <a:p>
                      <a:pPr marL="0" marR="0" fontAlgn="base">
                        <a:lnSpc>
                          <a:spcPts val="1800"/>
                        </a:lnSpc>
                        <a:spcBef>
                          <a:spcPts val="375"/>
                        </a:spcBef>
                        <a:spcAft>
                          <a:spcPts val="375"/>
                        </a:spcAft>
                      </a:pPr>
                      <a:r>
                        <a:rPr lang="en-US" dirty="0" smtClean="0"/>
                        <a:t>                                                                    </a:t>
                      </a:r>
                      <a:r>
                        <a:rPr lang="en-US" sz="2400" b="1" baseline="0" dirty="0" smtClean="0">
                          <a:solidFill>
                            <a:srgbClr val="0070C0"/>
                          </a:solidFill>
                          <a:effectLst/>
                          <a:latin typeface="Times New Roman" panose="02020603050405020304" pitchFamily="18" charset="0"/>
                        </a:rPr>
                        <a:t>            </a:t>
                      </a:r>
                      <a:endParaRPr lang="en-US" sz="2400" b="1" baseline="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fontAlgn="base">
                        <a:lnSpc>
                          <a:spcPts val="1800"/>
                        </a:lnSpc>
                        <a:spcBef>
                          <a:spcPts val="375"/>
                        </a:spcBef>
                        <a:spcAft>
                          <a:spcPts val="375"/>
                        </a:spcAft>
                      </a:pPr>
                      <a:r>
                        <a:rPr lang="en-US" sz="2400" b="1" baseline="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Figure  3                 </a:t>
                      </a:r>
                    </a:p>
                    <a:p>
                      <a:pPr marL="0" marR="0" fontAlgn="base">
                        <a:lnSpc>
                          <a:spcPts val="1800"/>
                        </a:lnSpc>
                        <a:spcBef>
                          <a:spcPts val="375"/>
                        </a:spcBef>
                        <a:spcAft>
                          <a:spcPts val="375"/>
                        </a:spcAft>
                      </a:pPr>
                      <a:r>
                        <a:rPr lang="en-US" sz="28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Kohlberg's Stages of Moral Development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txBody>
                  <a:tcPr>
                    <a:solidFill>
                      <a:schemeClr val="bg1"/>
                    </a:solidFill>
                  </a:tcPr>
                </a:tc>
              </a:tr>
            </a:tbl>
          </a:graphicData>
        </a:graphic>
      </p:graphicFrame>
    </p:spTree>
    <p:extLst>
      <p:ext uri="{BB962C8B-B14F-4D97-AF65-F5344CB8AC3E}">
        <p14:creationId xmlns:p14="http://schemas.microsoft.com/office/powerpoint/2010/main" val="8737985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905000"/>
          </a:xfrm>
        </p:spPr>
        <p:txBody>
          <a:bodyPr>
            <a:noAutofit/>
          </a:bodyPr>
          <a:lstStyle/>
          <a:p>
            <a:r>
              <a:rPr lang="en-US" sz="4400" b="1" cap="none" dirty="0" smtClean="0">
                <a:solidFill>
                  <a:srgbClr val="00B0F0"/>
                </a:solidFill>
                <a:latin typeface="Times New Roman" panose="02020603050405020304" pitchFamily="18" charset="0"/>
                <a:cs typeface="Times New Roman" panose="02020603050405020304" pitchFamily="18" charset="0"/>
              </a:rPr>
              <a:t>Kohlberg’s Stages of Moral </a:t>
            </a:r>
            <a:r>
              <a:rPr lang="en-US" sz="4400" b="1" cap="none" dirty="0">
                <a:solidFill>
                  <a:srgbClr val="00B0F0"/>
                </a:solidFill>
                <a:latin typeface="Times New Roman" panose="02020603050405020304" pitchFamily="18" charset="0"/>
                <a:cs typeface="Times New Roman" panose="02020603050405020304" pitchFamily="18" charset="0"/>
              </a:rPr>
              <a:t>D</a:t>
            </a:r>
            <a:r>
              <a:rPr lang="en-US" sz="4400" b="1" cap="none" dirty="0" smtClean="0">
                <a:solidFill>
                  <a:srgbClr val="00B0F0"/>
                </a:solidFill>
                <a:latin typeface="Times New Roman" panose="02020603050405020304" pitchFamily="18" charset="0"/>
                <a:cs typeface="Times New Roman" panose="02020603050405020304" pitchFamily="18" charset="0"/>
              </a:rPr>
              <a:t>evelopment</a:t>
            </a:r>
            <a:r>
              <a:rPr lang="en-US" sz="4400" cap="none" dirty="0" smtClean="0">
                <a:latin typeface="Times New Roman" panose="02020603050405020304" pitchFamily="18" charset="0"/>
                <a:cs typeface="Times New Roman" panose="02020603050405020304" pitchFamily="18" charset="0"/>
              </a:rPr>
              <a:t/>
            </a:r>
            <a:br>
              <a:rPr lang="en-US" sz="4400" cap="none" dirty="0" smtClean="0">
                <a:latin typeface="Times New Roman" panose="02020603050405020304" pitchFamily="18" charset="0"/>
                <a:cs typeface="Times New Roman" panose="02020603050405020304" pitchFamily="18" charset="0"/>
              </a:rPr>
            </a:br>
            <a:endParaRPr lang="en-US" sz="4400" cap="none"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504950"/>
            <a:ext cx="12192000" cy="5353050"/>
          </a:xfrm>
        </p:spPr>
        <p:txBody>
          <a:bodyPr/>
          <a:lstStyle/>
          <a:p>
            <a:pPr marL="0" indent="0" fontAlgn="base">
              <a:buNone/>
            </a:pPr>
            <a:endParaRPr lang="en-US" dirty="0"/>
          </a:p>
          <a:p>
            <a:pPr algn="just" fontAlgn="base">
              <a:lnSpc>
                <a:spcPct val="150000"/>
              </a:lnSpc>
              <a:buFont typeface="Wingdings" panose="05000000000000000000" pitchFamily="2" charset="2"/>
              <a:buChar char="Ø"/>
            </a:pPr>
            <a:r>
              <a:rPr lang="en-US" sz="3200" dirty="0">
                <a:solidFill>
                  <a:srgbClr val="FF0000"/>
                </a:solidFill>
                <a:latin typeface="Times New Roman" panose="02020603050405020304" pitchFamily="18" charset="0"/>
                <a:cs typeface="Times New Roman" panose="02020603050405020304" pitchFamily="18" charset="0"/>
              </a:rPr>
              <a:t>Kohlberg identified three levels of moral reasoning: pre-conventional, conventional, and post-conventional. </a:t>
            </a:r>
            <a:endParaRPr lang="en-US" sz="3200" dirty="0" smtClean="0">
              <a:solidFill>
                <a:srgbClr val="FF0000"/>
              </a:solidFill>
              <a:latin typeface="Times New Roman" panose="02020603050405020304" pitchFamily="18" charset="0"/>
              <a:cs typeface="Times New Roman" panose="02020603050405020304" pitchFamily="18" charset="0"/>
            </a:endParaRPr>
          </a:p>
          <a:p>
            <a:pPr algn="just" fontAlgn="base">
              <a:lnSpc>
                <a:spcPct val="150000"/>
              </a:lnSpc>
              <a:buFont typeface="Wingdings" panose="05000000000000000000" pitchFamily="2" charset="2"/>
              <a:buChar char="Ø"/>
            </a:pPr>
            <a:r>
              <a:rPr lang="en-US" sz="3200" dirty="0" smtClean="0">
                <a:solidFill>
                  <a:srgbClr val="FF0000"/>
                </a:solidFill>
                <a:latin typeface="Times New Roman" panose="02020603050405020304" pitchFamily="18" charset="0"/>
                <a:cs typeface="Times New Roman" panose="02020603050405020304" pitchFamily="18" charset="0"/>
              </a:rPr>
              <a:t>Each </a:t>
            </a:r>
            <a:r>
              <a:rPr lang="en-US" sz="3200" dirty="0">
                <a:solidFill>
                  <a:srgbClr val="FF0000"/>
                </a:solidFill>
                <a:latin typeface="Times New Roman" panose="02020603050405020304" pitchFamily="18" charset="0"/>
                <a:cs typeface="Times New Roman" panose="02020603050405020304" pitchFamily="18" charset="0"/>
              </a:rPr>
              <a:t>level is associated with increasingly complex stages of moral development.</a:t>
            </a:r>
          </a:p>
          <a:p>
            <a:pPr algn="just">
              <a:lnSpc>
                <a:spcPct val="150000"/>
              </a:lnSpc>
            </a:pP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91111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744200" cy="914400"/>
          </a:xfrm>
        </p:spPr>
        <p:txBody>
          <a:bodyPr>
            <a:normAutofit/>
          </a:bodyPr>
          <a:lstStyle/>
          <a:p>
            <a:r>
              <a:rPr lang="en-US" sz="3200" dirty="0" smtClean="0">
                <a:solidFill>
                  <a:srgbClr val="FF0000"/>
                </a:solidFill>
                <a:latin typeface="Times New Roman" panose="02020603050405020304" pitchFamily="18" charset="0"/>
                <a:cs typeface="Times New Roman" panose="02020603050405020304" pitchFamily="18" charset="0"/>
              </a:rPr>
              <a:t>Introduction</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12192000" cy="5943600"/>
          </a:xfrm>
        </p:spPr>
        <p:txBody>
          <a:bodyPr>
            <a:normAutofit fontScale="25000" lnSpcReduction="20000"/>
          </a:bodyPr>
          <a:lstStyle/>
          <a:p>
            <a:pPr marL="128016" lvl="1" indent="0" algn="just">
              <a:lnSpc>
                <a:spcPct val="170000"/>
              </a:lnSpc>
              <a:buNone/>
            </a:pPr>
            <a:r>
              <a:rPr lang="en-US" sz="9600" b="1" dirty="0" smtClean="0">
                <a:solidFill>
                  <a:srgbClr val="0070C0"/>
                </a:solidFill>
                <a:latin typeface="Times New Roman" panose="02020603050405020304" pitchFamily="18" charset="0"/>
                <a:cs typeface="Times New Roman" panose="02020603050405020304" pitchFamily="18" charset="0"/>
              </a:rPr>
              <a:t>Child </a:t>
            </a:r>
            <a:r>
              <a:rPr lang="en-US" sz="9600" b="1" dirty="0">
                <a:solidFill>
                  <a:srgbClr val="0070C0"/>
                </a:solidFill>
                <a:latin typeface="Times New Roman" panose="02020603050405020304" pitchFamily="18" charset="0"/>
                <a:cs typeface="Times New Roman" panose="02020603050405020304" pitchFamily="18" charset="0"/>
              </a:rPr>
              <a:t>development theories focus on explaining how children </a:t>
            </a:r>
            <a:r>
              <a:rPr lang="en-US" sz="9600" b="1" dirty="0" smtClean="0">
                <a:solidFill>
                  <a:srgbClr val="0070C0"/>
                </a:solidFill>
                <a:latin typeface="Times New Roman" panose="02020603050405020304" pitchFamily="18" charset="0"/>
                <a:cs typeface="Times New Roman" panose="02020603050405020304" pitchFamily="18" charset="0"/>
              </a:rPr>
              <a:t>change </a:t>
            </a:r>
            <a:r>
              <a:rPr lang="en-US" sz="9600" b="1" dirty="0">
                <a:solidFill>
                  <a:srgbClr val="0070C0"/>
                </a:solidFill>
                <a:latin typeface="Times New Roman" panose="02020603050405020304" pitchFamily="18" charset="0"/>
                <a:cs typeface="Times New Roman" panose="02020603050405020304" pitchFamily="18" charset="0"/>
              </a:rPr>
              <a:t>and grow over the course of childhood. Such theories on various aspects of development including social, emotional, and cognitive growth. The study of human development is a rich and varied subject. Erikson said that our social interaction and successful completion of social tasks shape our sense of </a:t>
            </a:r>
            <a:r>
              <a:rPr lang="en-US" sz="9600" b="1" dirty="0" smtClean="0">
                <a:solidFill>
                  <a:srgbClr val="0070C0"/>
                </a:solidFill>
                <a:latin typeface="Times New Roman" panose="02020603050405020304" pitchFamily="18" charset="0"/>
                <a:cs typeface="Times New Roman" panose="02020603050405020304" pitchFamily="18" charset="0"/>
              </a:rPr>
              <a:t>self. </a:t>
            </a:r>
            <a:r>
              <a:rPr lang="en-US" sz="9600" b="1" u="sng" dirty="0" smtClean="0">
                <a:solidFill>
                  <a:srgbClr val="0070C0"/>
                </a:solidFill>
                <a:latin typeface="Times New Roman" panose="02020603050405020304" pitchFamily="18" charset="0"/>
                <a:cs typeface="Times New Roman" panose="02020603050405020304" pitchFamily="18" charset="0"/>
              </a:rPr>
              <a:t>J</a:t>
            </a:r>
            <a:r>
              <a:rPr lang="en-US" sz="9600" b="1" dirty="0" smtClean="0">
                <a:solidFill>
                  <a:srgbClr val="0070C0"/>
                </a:solidFill>
                <a:latin typeface="Times New Roman" panose="02020603050405020304" pitchFamily="18" charset="0"/>
                <a:cs typeface="Times New Roman" panose="02020603050405020304" pitchFamily="18" charset="0"/>
              </a:rPr>
              <a:t>ean </a:t>
            </a:r>
            <a:r>
              <a:rPr lang="en-US" sz="9600" b="1" dirty="0">
                <a:solidFill>
                  <a:srgbClr val="0070C0"/>
                </a:solidFill>
                <a:latin typeface="Times New Roman" panose="02020603050405020304" pitchFamily="18" charset="0"/>
                <a:cs typeface="Times New Roman" panose="02020603050405020304" pitchFamily="18" charset="0"/>
              </a:rPr>
              <a:t>Piaget proposed a theory of cognitive development that explains how children think and reason as they move through various stages. Finally, Lawrence Kohlberg turned his    attention to moral development. He said that we pass through three levels of moral thinking that build on our cognitive development. You’ll learn about each of these theories in this section.       </a:t>
            </a:r>
            <a:endParaRPr lang="en-US" sz="9600" dirty="0">
              <a:solidFill>
                <a:srgbClr val="0070C0"/>
              </a:solidFill>
              <a:latin typeface="Times New Roman" panose="02020603050405020304" pitchFamily="18" charset="0"/>
              <a:cs typeface="Times New Roman" panose="02020603050405020304" pitchFamily="18" charset="0"/>
            </a:endParaRPr>
          </a:p>
          <a:p>
            <a:pPr>
              <a:lnSpc>
                <a:spcPct val="170000"/>
              </a:lnSpc>
            </a:pPr>
            <a:r>
              <a:rPr lang="en-US" sz="9600" b="1" dirty="0">
                <a:solidFill>
                  <a:srgbClr val="0070C0"/>
                </a:solidFill>
                <a:latin typeface="Times New Roman" panose="02020603050405020304" pitchFamily="18" charset="0"/>
                <a:cs typeface="Times New Roman" panose="02020603050405020304" pitchFamily="18" charset="0"/>
              </a:rPr>
              <a:t>              </a:t>
            </a:r>
            <a:endParaRPr lang="en-US" sz="9600" dirty="0">
              <a:solidFill>
                <a:srgbClr val="0070C0"/>
              </a:solidFill>
              <a:latin typeface="Times New Roman" panose="02020603050405020304" pitchFamily="18" charset="0"/>
              <a:cs typeface="Times New Roman" panose="02020603050405020304" pitchFamily="18" charset="0"/>
            </a:endParaRPr>
          </a:p>
          <a:p>
            <a:endParaRPr lang="en-US" sz="6200" dirty="0"/>
          </a:p>
        </p:txBody>
      </p:sp>
    </p:spTree>
    <p:extLst>
      <p:ext uri="{BB962C8B-B14F-4D97-AF65-F5344CB8AC3E}">
        <p14:creationId xmlns:p14="http://schemas.microsoft.com/office/powerpoint/2010/main" val="396095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Autofit/>
          </a:bodyPr>
          <a:lstStyle/>
          <a:p>
            <a:r>
              <a:rPr lang="en-US" sz="4000" b="1" dirty="0">
                <a:solidFill>
                  <a:srgbClr val="C00000"/>
                </a:solidFill>
                <a:latin typeface="Times New Roman" panose="02020603050405020304" pitchFamily="18" charset="0"/>
                <a:cs typeface="Times New Roman" panose="02020603050405020304" pitchFamily="18" charset="0"/>
              </a:rPr>
              <a:t>Level 1 - Pre-Conventional Morality</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695450"/>
            <a:ext cx="12192000" cy="5162550"/>
          </a:xfrm>
        </p:spPr>
        <p:txBody>
          <a:bodyPr/>
          <a:lstStyle/>
          <a:p>
            <a:endParaRPr lang="en-US" dirty="0"/>
          </a:p>
          <a:p>
            <a:pPr algn="just">
              <a:lnSpc>
                <a:spcPct val="150000"/>
              </a:lnSpc>
              <a:buFont typeface="Wingdings" panose="05000000000000000000" pitchFamily="2" charset="2"/>
              <a:buChar char="Ø"/>
            </a:pPr>
            <a:r>
              <a:rPr lang="en-US" sz="2800" dirty="0">
                <a:solidFill>
                  <a:srgbClr val="0070C0"/>
                </a:solidFill>
                <a:latin typeface="Times New Roman" panose="02020603050405020304" pitchFamily="18" charset="0"/>
                <a:cs typeface="Times New Roman" panose="02020603050405020304" pitchFamily="18" charset="0"/>
              </a:rPr>
              <a:t>At the pre-conventional level (most nine-year-olds and younger, some over nine), we don’t have a personal code of morality. </a:t>
            </a:r>
            <a:endParaRPr lang="en-US" sz="2800" dirty="0" smtClean="0">
              <a:solidFill>
                <a:srgbClr val="0070C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0070C0"/>
                </a:solidFill>
                <a:latin typeface="Times New Roman" panose="02020603050405020304" pitchFamily="18" charset="0"/>
                <a:cs typeface="Times New Roman" panose="02020603050405020304" pitchFamily="18" charset="0"/>
              </a:rPr>
              <a:t>Instead</a:t>
            </a:r>
            <a:r>
              <a:rPr lang="en-US" sz="2800" dirty="0">
                <a:solidFill>
                  <a:srgbClr val="0070C0"/>
                </a:solidFill>
                <a:latin typeface="Times New Roman" panose="02020603050405020304" pitchFamily="18" charset="0"/>
                <a:cs typeface="Times New Roman" panose="02020603050405020304" pitchFamily="18" charset="0"/>
              </a:rPr>
              <a:t>, our moral code is shaped by the standards of adults and the consequences of following or breaking their rules. </a:t>
            </a:r>
            <a:endParaRPr lang="en-US" sz="2800" dirty="0" smtClean="0">
              <a:solidFill>
                <a:srgbClr val="0070C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en-US" sz="2800" dirty="0" smtClean="0">
                <a:solidFill>
                  <a:srgbClr val="0070C0"/>
                </a:solidFill>
                <a:latin typeface="Times New Roman" panose="02020603050405020304" pitchFamily="18" charset="0"/>
                <a:cs typeface="Times New Roman" panose="02020603050405020304" pitchFamily="18" charset="0"/>
              </a:rPr>
              <a:t>Authority </a:t>
            </a:r>
            <a:r>
              <a:rPr lang="en-US" sz="2800" dirty="0">
                <a:solidFill>
                  <a:srgbClr val="0070C0"/>
                </a:solidFill>
                <a:latin typeface="Times New Roman" panose="02020603050405020304" pitchFamily="18" charset="0"/>
                <a:cs typeface="Times New Roman" panose="02020603050405020304" pitchFamily="18" charset="0"/>
              </a:rPr>
              <a:t>is outside the individual and reasoning is based on the physical consequences of actions.</a:t>
            </a:r>
          </a:p>
          <a:p>
            <a:endParaRPr lang="en-US" dirty="0"/>
          </a:p>
        </p:txBody>
      </p:sp>
    </p:spTree>
    <p:extLst>
      <p:ext uri="{BB962C8B-B14F-4D97-AF65-F5344CB8AC3E}">
        <p14:creationId xmlns:p14="http://schemas.microsoft.com/office/powerpoint/2010/main" val="13530308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23900"/>
          </a:xfrm>
        </p:spPr>
        <p:txBody>
          <a:bodyPr>
            <a:normAutofit/>
          </a:bodyPr>
          <a:lstStyle/>
          <a:p>
            <a:endParaRPr lang="en-US"/>
          </a:p>
        </p:txBody>
      </p:sp>
      <p:sp>
        <p:nvSpPr>
          <p:cNvPr id="3" name="Content Placeholder 2"/>
          <p:cNvSpPr>
            <a:spLocks noGrp="1"/>
          </p:cNvSpPr>
          <p:nvPr>
            <p:ph idx="1"/>
          </p:nvPr>
        </p:nvSpPr>
        <p:spPr>
          <a:xfrm>
            <a:off x="0" y="723900"/>
            <a:ext cx="12192000" cy="6134100"/>
          </a:xfrm>
        </p:spPr>
        <p:txBody>
          <a:bodyPr>
            <a:normAutofit/>
          </a:bodyPr>
          <a:lstStyle/>
          <a:p>
            <a:pPr marL="0" lvl="0" indent="0" algn="just">
              <a:lnSpc>
                <a:spcPct val="150000"/>
              </a:lnSpc>
              <a:buNone/>
            </a:pPr>
            <a:endParaRPr lang="en-US" sz="2800" b="1" dirty="0" smtClean="0">
              <a:solidFill>
                <a:srgbClr val="FF0000"/>
              </a:solidFill>
              <a:latin typeface="Times New Roman" panose="02020603050405020304" pitchFamily="18" charset="0"/>
              <a:cs typeface="Times New Roman" panose="02020603050405020304" pitchFamily="18" charset="0"/>
            </a:endParaRPr>
          </a:p>
          <a:p>
            <a:pPr marL="0" lvl="0" indent="0" algn="just">
              <a:lnSpc>
                <a:spcPct val="150000"/>
              </a:lnSpc>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Stage </a:t>
            </a:r>
            <a:r>
              <a:rPr lang="en-US" sz="3200" b="1" dirty="0">
                <a:solidFill>
                  <a:srgbClr val="FF0000"/>
                </a:solidFill>
                <a:latin typeface="Times New Roman" panose="02020603050405020304" pitchFamily="18" charset="0"/>
                <a:cs typeface="Times New Roman" panose="02020603050405020304" pitchFamily="18" charset="0"/>
              </a:rPr>
              <a:t>1. Obedience and Punishment Orientation.</a:t>
            </a:r>
            <a:r>
              <a:rPr lang="en-US" sz="3200" dirty="0">
                <a:solidFill>
                  <a:srgbClr val="FF0000"/>
                </a:solidFill>
                <a:latin typeface="Times New Roman" panose="02020603050405020304" pitchFamily="18" charset="0"/>
                <a:cs typeface="Times New Roman" panose="02020603050405020304" pitchFamily="18" charset="0"/>
              </a:rPr>
              <a:t> </a:t>
            </a:r>
            <a:endParaRPr lang="en-US" sz="3200" dirty="0" smtClean="0">
              <a:solidFill>
                <a:srgbClr val="FF0000"/>
              </a:solidFill>
              <a:latin typeface="Times New Roman" panose="02020603050405020304" pitchFamily="18" charset="0"/>
              <a:cs typeface="Times New Roman" panose="02020603050405020304" pitchFamily="18" charset="0"/>
            </a:endParaRPr>
          </a:p>
          <a:p>
            <a:pPr marL="0" lvl="0" indent="0" algn="just">
              <a:lnSpc>
                <a:spcPct val="150000"/>
              </a:lnSpc>
              <a:buNone/>
            </a:pPr>
            <a:r>
              <a:rPr lang="en-US" sz="2800" dirty="0" smtClean="0">
                <a:solidFill>
                  <a:srgbClr val="0070C0"/>
                </a:solidFill>
                <a:latin typeface="Times New Roman" panose="02020603050405020304" pitchFamily="18" charset="0"/>
                <a:cs typeface="Times New Roman" panose="02020603050405020304" pitchFamily="18" charset="0"/>
              </a:rPr>
              <a:t>The </a:t>
            </a:r>
            <a:r>
              <a:rPr lang="en-US" sz="2800" dirty="0">
                <a:solidFill>
                  <a:srgbClr val="0070C0"/>
                </a:solidFill>
                <a:latin typeface="Times New Roman" panose="02020603050405020304" pitchFamily="18" charset="0"/>
                <a:cs typeface="Times New Roman" panose="02020603050405020304" pitchFamily="18" charset="0"/>
              </a:rPr>
              <a:t>child/individual is good in order to avoid being punished. If a person is punished, they must have done work.</a:t>
            </a:r>
          </a:p>
          <a:p>
            <a:pPr lvl="0" algn="just">
              <a:lnSpc>
                <a:spcPct val="150000"/>
              </a:lnSpc>
            </a:pPr>
            <a:r>
              <a:rPr lang="en-US" sz="3200" b="1" dirty="0" smtClean="0">
                <a:solidFill>
                  <a:srgbClr val="FF0000"/>
                </a:solidFill>
                <a:latin typeface="Times New Roman" panose="02020603050405020304" pitchFamily="18" charset="0"/>
                <a:cs typeface="Times New Roman" panose="02020603050405020304" pitchFamily="18" charset="0"/>
              </a:rPr>
              <a:t>Stage </a:t>
            </a:r>
            <a:r>
              <a:rPr lang="en-US" sz="3200" b="1" dirty="0">
                <a:solidFill>
                  <a:srgbClr val="FF0000"/>
                </a:solidFill>
                <a:latin typeface="Times New Roman" panose="02020603050405020304" pitchFamily="18" charset="0"/>
                <a:cs typeface="Times New Roman" panose="02020603050405020304" pitchFamily="18" charset="0"/>
              </a:rPr>
              <a:t>2. Individualism and Exchange. </a:t>
            </a:r>
            <a:endParaRPr lang="en-US" sz="3200" b="1" dirty="0" smtClean="0">
              <a:solidFill>
                <a:srgbClr val="FF0000"/>
              </a:solidFill>
              <a:latin typeface="Times New Roman" panose="02020603050405020304" pitchFamily="18" charset="0"/>
              <a:cs typeface="Times New Roman" panose="02020603050405020304" pitchFamily="18" charset="0"/>
            </a:endParaRPr>
          </a:p>
          <a:p>
            <a:pPr lvl="0" algn="just">
              <a:lnSpc>
                <a:spcPct val="150000"/>
              </a:lnSpc>
            </a:pPr>
            <a:r>
              <a:rPr lang="en-US" sz="2800" dirty="0" smtClean="0">
                <a:solidFill>
                  <a:srgbClr val="0070C0"/>
                </a:solidFill>
                <a:latin typeface="Times New Roman" panose="02020603050405020304" pitchFamily="18" charset="0"/>
                <a:cs typeface="Times New Roman" panose="02020603050405020304" pitchFamily="18" charset="0"/>
              </a:rPr>
              <a:t>At </a:t>
            </a:r>
            <a:r>
              <a:rPr lang="en-US" sz="2800" dirty="0">
                <a:solidFill>
                  <a:srgbClr val="0070C0"/>
                </a:solidFill>
                <a:latin typeface="Times New Roman" panose="02020603050405020304" pitchFamily="18" charset="0"/>
                <a:cs typeface="Times New Roman" panose="02020603050405020304" pitchFamily="18" charset="0"/>
              </a:rPr>
              <a:t>this stage children recognize that there is not just one right view that is handed down by the authorities. Different individuals have different viewpoints.</a:t>
            </a:r>
          </a:p>
          <a:p>
            <a:pPr algn="just">
              <a:lnSpc>
                <a:spcPct val="150000"/>
              </a:lnSpc>
            </a:pP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2092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 y="0"/>
            <a:ext cx="12177522" cy="1499616"/>
          </a:xfrm>
        </p:spPr>
        <p:txBody>
          <a:bodyPr>
            <a:normAutofit/>
          </a:bodyPr>
          <a:lstStyle/>
          <a:p>
            <a:r>
              <a:rPr lang="en-US" sz="4000" b="1" dirty="0">
                <a:solidFill>
                  <a:srgbClr val="FF0000"/>
                </a:solidFill>
                <a:latin typeface="Times New Roman" panose="02020603050405020304" pitchFamily="18" charset="0"/>
                <a:cs typeface="Times New Roman" panose="02020603050405020304" pitchFamily="18" charset="0"/>
              </a:rPr>
              <a:t>Level 2 - Conventional Morality</a:t>
            </a:r>
            <a:r>
              <a:rPr lang="en-US" sz="4000" dirty="0">
                <a:solidFill>
                  <a:srgbClr val="FF0000"/>
                </a:solidFill>
                <a:latin typeface="Times New Roman" panose="02020603050405020304" pitchFamily="18" charset="0"/>
                <a:cs typeface="Times New Roman" panose="02020603050405020304" pitchFamily="18" charset="0"/>
              </a:rPr>
              <a:t/>
            </a:r>
            <a:br>
              <a:rPr lang="en-US" sz="4000" dirty="0">
                <a:solidFill>
                  <a:srgbClr val="FF0000"/>
                </a:solidFill>
                <a:latin typeface="Times New Roman" panose="02020603050405020304" pitchFamily="18" charset="0"/>
                <a:cs typeface="Times New Roman" panose="02020603050405020304" pitchFamily="18" charset="0"/>
              </a:rPr>
            </a:b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478" y="1499616"/>
            <a:ext cx="12177522" cy="5358384"/>
          </a:xfrm>
        </p:spPr>
        <p:txBody>
          <a:bodyPr/>
          <a:lstStyle/>
          <a:p>
            <a:endParaRPr lang="en-US" dirty="0"/>
          </a:p>
          <a:p>
            <a:pPr algn="just">
              <a:lnSpc>
                <a:spcPct val="150000"/>
              </a:lnSpc>
              <a:buFont typeface="Wingdings" panose="05000000000000000000" pitchFamily="2" charset="2"/>
              <a:buChar char="Ø"/>
            </a:pPr>
            <a:r>
              <a:rPr lang="en-US" sz="2800" dirty="0">
                <a:solidFill>
                  <a:srgbClr val="0070C0"/>
                </a:solidFill>
                <a:latin typeface="Times New Roman" panose="02020603050405020304" pitchFamily="18" charset="0"/>
                <a:cs typeface="Times New Roman" panose="02020603050405020304" pitchFamily="18" charset="0"/>
              </a:rPr>
              <a:t>At the conventional level (most adolescents and adults), we begin to internalize the moral standards of valued adult role models.</a:t>
            </a:r>
          </a:p>
          <a:p>
            <a:pPr algn="just">
              <a:lnSpc>
                <a:spcPct val="150000"/>
              </a:lnSpc>
              <a:buFont typeface="Wingdings" panose="05000000000000000000" pitchFamily="2" charset="2"/>
              <a:buChar char="Ø"/>
            </a:pPr>
            <a:r>
              <a:rPr lang="en-US" sz="2800" dirty="0">
                <a:solidFill>
                  <a:srgbClr val="0070C0"/>
                </a:solidFill>
                <a:latin typeface="Times New Roman" panose="02020603050405020304" pitchFamily="18" charset="0"/>
                <a:cs typeface="Times New Roman" panose="02020603050405020304" pitchFamily="18" charset="0"/>
              </a:rPr>
              <a:t>Authority is internalized but not questioned and reasoning is based on the norms of the group to which the person belongs.</a:t>
            </a:r>
          </a:p>
          <a:p>
            <a:pPr algn="just">
              <a:lnSpc>
                <a:spcPct val="150000"/>
              </a:lnSpc>
              <a:buFont typeface="Wingdings" panose="05000000000000000000" pitchFamily="2" charset="2"/>
              <a:buChar char="Ø"/>
            </a:pP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08604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47700"/>
          </a:xfrm>
        </p:spPr>
        <p:txBody>
          <a:bodyPr>
            <a:normAutofit/>
          </a:bodyPr>
          <a:lstStyle/>
          <a:p>
            <a:endParaRPr lang="en-US" dirty="0"/>
          </a:p>
        </p:txBody>
      </p:sp>
      <p:sp>
        <p:nvSpPr>
          <p:cNvPr id="3" name="Content Placeholder 2"/>
          <p:cNvSpPr>
            <a:spLocks noGrp="1"/>
          </p:cNvSpPr>
          <p:nvPr>
            <p:ph idx="1"/>
          </p:nvPr>
        </p:nvSpPr>
        <p:spPr>
          <a:xfrm>
            <a:off x="0" y="647700"/>
            <a:ext cx="12192000" cy="6210300"/>
          </a:xfrm>
        </p:spPr>
        <p:txBody>
          <a:bodyPr>
            <a:normAutofit/>
          </a:bodyPr>
          <a:lstStyle/>
          <a:p>
            <a:pPr marL="0" lvl="0" indent="0" algn="just">
              <a:lnSpc>
                <a:spcPct val="150000"/>
              </a:lnSpc>
              <a:buNone/>
            </a:pP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Stage </a:t>
            </a:r>
            <a:r>
              <a:rPr lang="en-US" sz="3200" b="1" dirty="0">
                <a:solidFill>
                  <a:srgbClr val="FF0000"/>
                </a:solidFill>
                <a:latin typeface="Times New Roman" panose="02020603050405020304" pitchFamily="18" charset="0"/>
                <a:cs typeface="Times New Roman" panose="02020603050405020304" pitchFamily="18" charset="0"/>
              </a:rPr>
              <a:t>3. Good Interpersonal </a:t>
            </a:r>
            <a:r>
              <a:rPr lang="en-US" sz="3200" b="1" dirty="0" smtClean="0">
                <a:solidFill>
                  <a:srgbClr val="FF0000"/>
                </a:solidFill>
                <a:latin typeface="Times New Roman" panose="02020603050405020304" pitchFamily="18" charset="0"/>
                <a:cs typeface="Times New Roman" panose="02020603050405020304" pitchFamily="18" charset="0"/>
              </a:rPr>
              <a:t>Relationships:</a:t>
            </a:r>
          </a:p>
          <a:p>
            <a:pPr lvl="0" algn="just">
              <a:lnSpc>
                <a:spcPct val="150000"/>
              </a:lnSpc>
            </a:pPr>
            <a:r>
              <a:rPr lang="en-US" sz="3200" dirty="0" smtClean="0">
                <a:solidFill>
                  <a:srgbClr val="FF0000"/>
                </a:solidFill>
                <a:latin typeface="Times New Roman" panose="02020603050405020304" pitchFamily="18" charset="0"/>
                <a:cs typeface="Times New Roman" panose="02020603050405020304" pitchFamily="18" charset="0"/>
              </a:rPr>
              <a:t> </a:t>
            </a:r>
            <a:r>
              <a:rPr lang="en-US" sz="2800" dirty="0">
                <a:solidFill>
                  <a:srgbClr val="0070C0"/>
                </a:solidFill>
                <a:latin typeface="Times New Roman" panose="02020603050405020304" pitchFamily="18" charset="0"/>
                <a:cs typeface="Times New Roman" panose="02020603050405020304" pitchFamily="18" charset="0"/>
              </a:rPr>
              <a:t>The child/individual is good in order to be seen as being a good person by others. Therefore, answers relate to the approval of others. </a:t>
            </a:r>
          </a:p>
          <a:p>
            <a:pPr lvl="0" algn="just">
              <a:lnSpc>
                <a:spcPct val="150000"/>
              </a:lnSpc>
            </a:pPr>
            <a:r>
              <a:rPr lang="en-US" sz="3200" b="1" dirty="0">
                <a:solidFill>
                  <a:srgbClr val="FF0000"/>
                </a:solidFill>
                <a:latin typeface="Times New Roman" panose="02020603050405020304" pitchFamily="18" charset="0"/>
                <a:cs typeface="Times New Roman" panose="02020603050405020304" pitchFamily="18" charset="0"/>
              </a:rPr>
              <a:t>Stage 4. Maintaining the social </a:t>
            </a:r>
            <a:r>
              <a:rPr lang="en-US" sz="3200" b="1" dirty="0" smtClean="0">
                <a:solidFill>
                  <a:srgbClr val="FF0000"/>
                </a:solidFill>
                <a:latin typeface="Times New Roman" panose="02020603050405020304" pitchFamily="18" charset="0"/>
                <a:cs typeface="Times New Roman" panose="02020603050405020304" pitchFamily="18" charset="0"/>
              </a:rPr>
              <a:t>Order:</a:t>
            </a:r>
          </a:p>
          <a:p>
            <a:pPr lvl="0" algn="just">
              <a:lnSpc>
                <a:spcPct val="150000"/>
              </a:lnSpc>
            </a:pPr>
            <a:r>
              <a:rPr lang="en-US" sz="3200" dirty="0" smtClean="0">
                <a:solidFill>
                  <a:srgbClr val="FF0000"/>
                </a:solidFill>
                <a:latin typeface="Times New Roman" panose="02020603050405020304" pitchFamily="18" charset="0"/>
                <a:cs typeface="Times New Roman" panose="02020603050405020304" pitchFamily="18" charset="0"/>
              </a:rPr>
              <a:t> </a:t>
            </a:r>
            <a:r>
              <a:rPr lang="en-US" sz="2800" dirty="0">
                <a:solidFill>
                  <a:srgbClr val="0070C0"/>
                </a:solidFill>
                <a:latin typeface="Times New Roman" panose="02020603050405020304" pitchFamily="18" charset="0"/>
                <a:cs typeface="Times New Roman" panose="02020603050405020304" pitchFamily="18" charset="0"/>
              </a:rPr>
              <a:t>The child/individual becomes aware of the wider rules of society so judgement concern obeying the rules in order to uphold the law and to avoid guilt.</a:t>
            </a:r>
          </a:p>
          <a:p>
            <a:pPr algn="just">
              <a:lnSpc>
                <a:spcPct val="150000"/>
              </a:lnSpc>
            </a:pP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0997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rmAutofit/>
          </a:bodyPr>
          <a:lstStyle/>
          <a:p>
            <a:r>
              <a:rPr lang="en-US" sz="4000" b="1" dirty="0">
                <a:solidFill>
                  <a:srgbClr val="C00000"/>
                </a:solidFill>
                <a:latin typeface="Times New Roman" panose="02020603050405020304" pitchFamily="18" charset="0"/>
                <a:cs typeface="Times New Roman" panose="02020603050405020304" pitchFamily="18" charset="0"/>
              </a:rPr>
              <a:t>Level 3 - Post-Conventional Morality</a:t>
            </a:r>
            <a:endParaRPr lang="en-US" sz="4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504950"/>
            <a:ext cx="12192000" cy="5353050"/>
          </a:xfrm>
        </p:spPr>
        <p:txBody>
          <a:bodyPr>
            <a:normAutofit lnSpcReduction="10000"/>
          </a:bodyPr>
          <a:lstStyle/>
          <a:p>
            <a:endParaRPr lang="en-US" dirty="0"/>
          </a:p>
          <a:p>
            <a:pPr algn="just">
              <a:lnSpc>
                <a:spcPct val="160000"/>
              </a:lnSpc>
              <a:buFont typeface="Wingdings" panose="05000000000000000000" pitchFamily="2" charset="2"/>
              <a:buChar char="Ø"/>
            </a:pPr>
            <a:r>
              <a:rPr lang="en-US" sz="2800" dirty="0">
                <a:solidFill>
                  <a:srgbClr val="0070C0"/>
                </a:solidFill>
                <a:latin typeface="Times New Roman" panose="02020603050405020304" pitchFamily="18" charset="0"/>
                <a:cs typeface="Times New Roman" panose="02020603050405020304" pitchFamily="18" charset="0"/>
              </a:rPr>
              <a:t>Individual judgment is based on self-chosen principles, and moral reasoning is based on individual rights and justice. According to Kohlberg this level of moral reasoning is as far as most people get.</a:t>
            </a:r>
          </a:p>
          <a:p>
            <a:pPr algn="just">
              <a:lnSpc>
                <a:spcPct val="160000"/>
              </a:lnSpc>
              <a:buFont typeface="Wingdings" panose="05000000000000000000" pitchFamily="2" charset="2"/>
              <a:buChar char="Ø"/>
            </a:pPr>
            <a:r>
              <a:rPr lang="en-US" sz="2800" dirty="0">
                <a:solidFill>
                  <a:srgbClr val="0070C0"/>
                </a:solidFill>
                <a:latin typeface="Times New Roman" panose="02020603050405020304" pitchFamily="18" charset="0"/>
                <a:cs typeface="Times New Roman" panose="02020603050405020304" pitchFamily="18" charset="0"/>
              </a:rPr>
              <a:t>Only 10-15% are capable of the kind of abstract thinking necessary for stage 5 or 6 (post-conventional morality). That is to say most people take their moral views from those around them and only a minority think through ethical principles for themselves.</a:t>
            </a:r>
          </a:p>
          <a:p>
            <a:endParaRPr lang="en-US" dirty="0"/>
          </a:p>
        </p:txBody>
      </p:sp>
    </p:spTree>
    <p:extLst>
      <p:ext uri="{BB962C8B-B14F-4D97-AF65-F5344CB8AC3E}">
        <p14:creationId xmlns:p14="http://schemas.microsoft.com/office/powerpoint/2010/main" val="40729861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384"/>
            <a:ext cx="12192000" cy="748284"/>
          </a:xfrm>
        </p:spPr>
        <p:txBody>
          <a:bodyPr>
            <a:noAutofit/>
          </a:bodyPr>
          <a:lstStyle/>
          <a:p>
            <a:pPr lvl="0"/>
            <a:r>
              <a:rPr lang="en-US" sz="2800" b="1" cap="none" dirty="0" smtClean="0">
                <a:solidFill>
                  <a:srgbClr val="FF0000"/>
                </a:solidFill>
                <a:latin typeface="Times New Roman" panose="02020603050405020304" pitchFamily="18" charset="0"/>
                <a:cs typeface="Times New Roman" panose="02020603050405020304" pitchFamily="18" charset="0"/>
              </a:rPr>
              <a:t>Stage 5. Social contract and individual rights.</a:t>
            </a:r>
            <a:r>
              <a:rPr lang="en-US" sz="2800" cap="none" dirty="0" smtClean="0">
                <a:solidFill>
                  <a:srgbClr val="FF0000"/>
                </a:solidFill>
                <a:latin typeface="Times New Roman" panose="02020603050405020304" pitchFamily="18" charset="0"/>
                <a:cs typeface="Times New Roman" panose="02020603050405020304" pitchFamily="18" charset="0"/>
              </a:rPr>
              <a:t> </a:t>
            </a:r>
            <a:br>
              <a:rPr lang="en-US" sz="2800" cap="none" dirty="0" smtClean="0">
                <a:solidFill>
                  <a:srgbClr val="FF0000"/>
                </a:solidFill>
                <a:latin typeface="Times New Roman" panose="02020603050405020304" pitchFamily="18" charset="0"/>
                <a:cs typeface="Times New Roman" panose="02020603050405020304" pitchFamily="18" charset="0"/>
              </a:rPr>
            </a:br>
            <a:endParaRPr lang="en-US" sz="2800" cap="none" dirty="0"/>
          </a:p>
        </p:txBody>
      </p:sp>
      <p:sp>
        <p:nvSpPr>
          <p:cNvPr id="3" name="Content Placeholder 2"/>
          <p:cNvSpPr>
            <a:spLocks noGrp="1"/>
          </p:cNvSpPr>
          <p:nvPr>
            <p:ph idx="1"/>
          </p:nvPr>
        </p:nvSpPr>
        <p:spPr>
          <a:xfrm>
            <a:off x="0" y="1123950"/>
            <a:ext cx="12177522" cy="5734050"/>
          </a:xfrm>
        </p:spPr>
        <p:txBody>
          <a:bodyPr>
            <a:normAutofit fontScale="92500" lnSpcReduction="20000"/>
          </a:bodyPr>
          <a:lstStyle/>
          <a:p>
            <a:pPr marL="0" lvl="0" indent="0" algn="just">
              <a:lnSpc>
                <a:spcPct val="160000"/>
              </a:lnSpc>
              <a:buNone/>
            </a:pPr>
            <a:r>
              <a:rPr lang="en-US" sz="2600" dirty="0" smtClean="0">
                <a:solidFill>
                  <a:srgbClr val="0070C0"/>
                </a:solidFill>
                <a:latin typeface="Times New Roman" panose="02020603050405020304" pitchFamily="18" charset="0"/>
                <a:cs typeface="Times New Roman" panose="02020603050405020304" pitchFamily="18" charset="0"/>
              </a:rPr>
              <a:t>The </a:t>
            </a:r>
            <a:r>
              <a:rPr lang="en-US" sz="2600" dirty="0">
                <a:solidFill>
                  <a:srgbClr val="0070C0"/>
                </a:solidFill>
                <a:latin typeface="Times New Roman" panose="02020603050405020304" pitchFamily="18" charset="0"/>
                <a:cs typeface="Times New Roman" panose="02020603050405020304" pitchFamily="18" charset="0"/>
              </a:rPr>
              <a:t>child/individual becomes aware that while rules/laws might exist for the good of the greatest number, there are times when they will work against the interest of particular </a:t>
            </a:r>
            <a:r>
              <a:rPr lang="en-US" sz="2600" dirty="0" smtClean="0">
                <a:solidFill>
                  <a:srgbClr val="0070C0"/>
                </a:solidFill>
                <a:latin typeface="Times New Roman" panose="02020603050405020304" pitchFamily="18" charset="0"/>
                <a:cs typeface="Times New Roman" panose="02020603050405020304" pitchFamily="18" charset="0"/>
              </a:rPr>
              <a:t>individuals. The </a:t>
            </a:r>
            <a:r>
              <a:rPr lang="en-US" sz="2600" dirty="0">
                <a:solidFill>
                  <a:srgbClr val="0070C0"/>
                </a:solidFill>
                <a:latin typeface="Times New Roman" panose="02020603050405020304" pitchFamily="18" charset="0"/>
                <a:cs typeface="Times New Roman" panose="02020603050405020304" pitchFamily="18" charset="0"/>
              </a:rPr>
              <a:t>issues are not always clear cut. For example, Heinz’s dilemma the protection of life is important than breaking the law against </a:t>
            </a:r>
            <a:r>
              <a:rPr lang="en-US" sz="2600" dirty="0" smtClean="0">
                <a:solidFill>
                  <a:srgbClr val="0070C0"/>
                </a:solidFill>
                <a:latin typeface="Times New Roman" panose="02020603050405020304" pitchFamily="18" charset="0"/>
                <a:cs typeface="Times New Roman" panose="02020603050405020304" pitchFamily="18" charset="0"/>
              </a:rPr>
              <a:t>stealing.</a:t>
            </a:r>
          </a:p>
          <a:p>
            <a:pPr marL="0" lvl="0" indent="0" algn="just">
              <a:lnSpc>
                <a:spcPct val="160000"/>
              </a:lnSpc>
              <a:buNone/>
            </a:pPr>
            <a:r>
              <a:rPr lang="en-US" sz="3000" b="1" dirty="0" smtClean="0">
                <a:solidFill>
                  <a:srgbClr val="FF0000"/>
                </a:solidFill>
                <a:latin typeface="Times New Roman" panose="02020603050405020304" pitchFamily="18" charset="0"/>
                <a:cs typeface="Times New Roman" panose="02020603050405020304" pitchFamily="18" charset="0"/>
              </a:rPr>
              <a:t> Stage </a:t>
            </a:r>
            <a:r>
              <a:rPr lang="en-US" sz="3000" b="1" dirty="0">
                <a:solidFill>
                  <a:srgbClr val="FF0000"/>
                </a:solidFill>
                <a:latin typeface="Times New Roman" panose="02020603050405020304" pitchFamily="18" charset="0"/>
                <a:cs typeface="Times New Roman" panose="02020603050405020304" pitchFamily="18" charset="0"/>
              </a:rPr>
              <a:t>6. Universal Principles. </a:t>
            </a:r>
            <a:endParaRPr lang="en-US" sz="3000" b="1" dirty="0" smtClean="0">
              <a:solidFill>
                <a:srgbClr val="FF0000"/>
              </a:solidFill>
              <a:latin typeface="Times New Roman" panose="02020603050405020304" pitchFamily="18" charset="0"/>
              <a:cs typeface="Times New Roman" panose="02020603050405020304" pitchFamily="18" charset="0"/>
            </a:endParaRPr>
          </a:p>
          <a:p>
            <a:pPr lvl="0" algn="just">
              <a:lnSpc>
                <a:spcPct val="150000"/>
              </a:lnSpc>
            </a:pPr>
            <a:r>
              <a:rPr lang="en-US" sz="2600" dirty="0" smtClean="0">
                <a:solidFill>
                  <a:srgbClr val="0070C0"/>
                </a:solidFill>
                <a:latin typeface="Times New Roman" panose="02020603050405020304" pitchFamily="18" charset="0"/>
                <a:cs typeface="Times New Roman" panose="02020603050405020304" pitchFamily="18" charset="0"/>
              </a:rPr>
              <a:t>People </a:t>
            </a:r>
            <a:r>
              <a:rPr lang="en-US" sz="2600" dirty="0">
                <a:solidFill>
                  <a:srgbClr val="0070C0"/>
                </a:solidFill>
                <a:latin typeface="Times New Roman" panose="02020603050405020304" pitchFamily="18" charset="0"/>
                <a:cs typeface="Times New Roman" panose="02020603050405020304" pitchFamily="18" charset="0"/>
              </a:rPr>
              <a:t>at this stage have developed their own set of moral guidelines which may or may not fit the law. The principles apply to everyone. E.g. human rights, justice and equality. The person will be prepared to act to define these principles even if it means going against the rest of society in the process and having to pay the consequences of disapproval and or imprisonment. Kohlberg doubted few people reached this stage.</a:t>
            </a:r>
          </a:p>
          <a:p>
            <a:pPr algn="just">
              <a:lnSpc>
                <a:spcPct val="150000"/>
              </a:lnSpc>
            </a:pP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3364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495300"/>
          </a:xfrm>
        </p:spPr>
        <p:txBody>
          <a:bodyPr>
            <a:normAutofit fontScale="90000"/>
          </a:bodyPr>
          <a:lstStyle/>
          <a:p>
            <a:r>
              <a:rPr lang="en-US" sz="3100" b="1" cap="none" dirty="0" smtClean="0">
                <a:solidFill>
                  <a:srgbClr val="002060"/>
                </a:solidFill>
                <a:latin typeface="Times New Roman" panose="02020603050405020304" pitchFamily="18" charset="0"/>
                <a:cs typeface="Times New Roman" panose="02020603050405020304" pitchFamily="18" charset="0"/>
              </a:rPr>
              <a:t>Conclusion</a:t>
            </a:r>
            <a:r>
              <a:rPr lang="en-US" sz="4000" cap="none" dirty="0" smtClean="0">
                <a:solidFill>
                  <a:srgbClr val="FF0000"/>
                </a:solidFill>
                <a:latin typeface="Times New Roman" panose="02020603050405020304" pitchFamily="18" charset="0"/>
                <a:cs typeface="Times New Roman" panose="02020603050405020304" pitchFamily="18" charset="0"/>
              </a:rPr>
              <a:t/>
            </a:r>
            <a:br>
              <a:rPr lang="en-US" sz="4000" cap="none" dirty="0" smtClean="0">
                <a:solidFill>
                  <a:srgbClr val="FF0000"/>
                </a:solidFill>
                <a:latin typeface="Times New Roman" panose="02020603050405020304" pitchFamily="18" charset="0"/>
                <a:cs typeface="Times New Roman" panose="02020603050405020304" pitchFamily="18" charset="0"/>
              </a:rPr>
            </a:b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95300"/>
            <a:ext cx="12192000" cy="6362700"/>
          </a:xfrm>
        </p:spPr>
        <p:txBody>
          <a:bodyPr>
            <a:normAutofit fontScale="25000" lnSpcReduction="20000"/>
          </a:bodyPr>
          <a:lstStyle/>
          <a:p>
            <a:pPr marL="0" indent="0" algn="just">
              <a:lnSpc>
                <a:spcPct val="170000"/>
              </a:lnSpc>
              <a:buNone/>
            </a:pPr>
            <a:r>
              <a:rPr lang="en-US" sz="9600" dirty="0" smtClean="0">
                <a:solidFill>
                  <a:srgbClr val="0070C0"/>
                </a:solidFill>
                <a:latin typeface="Times New Roman" panose="02020603050405020304" pitchFamily="18" charset="0"/>
                <a:cs typeface="Times New Roman" panose="02020603050405020304" pitchFamily="18" charset="0"/>
              </a:rPr>
              <a:t>Lawrence </a:t>
            </a:r>
            <a:r>
              <a:rPr lang="en-US" sz="9600" dirty="0">
                <a:solidFill>
                  <a:srgbClr val="0070C0"/>
                </a:solidFill>
                <a:latin typeface="Times New Roman" panose="02020603050405020304" pitchFamily="18" charset="0"/>
                <a:cs typeface="Times New Roman" panose="02020603050405020304" pitchFamily="18" charset="0"/>
              </a:rPr>
              <a:t>Kohlberg’s theory gives structure to an otherwise difficult to understand phenomenon. His development of morality influenced the theory of moral development in women proposed by Carl Gilligan and continues to circulate in academic circles worldwide. His work finds value not only in the world of psychology but in the world of education as well. Comprehension of his stages of moral development is important when attempting to understand the behavior and decisions made by students. Accurate assignment to a stage of development can help teachers understand why students do the things they do and how to best approach them. For example, it is useless to attempt to convince that she should sit quietly in her seat when the teacher is gone if she is in stage one of her moral development. The teacher must instead find a way to maintain then illusion of an authoritative figure while absent from the classroom. Ultimately, the teacher with the tools necessary to manage the classroom, thus enhancing the potential success of the lessons.</a:t>
            </a:r>
          </a:p>
          <a:p>
            <a:pPr algn="just">
              <a:lnSpc>
                <a:spcPct val="170000"/>
              </a:lnSpc>
            </a:pPr>
            <a:r>
              <a:rPr lang="en-US" sz="9600" b="1" dirty="0">
                <a:latin typeface="Times New Roman" panose="02020603050405020304" pitchFamily="18" charset="0"/>
                <a:cs typeface="Times New Roman" panose="02020603050405020304" pitchFamily="18" charset="0"/>
              </a:rPr>
              <a:t> </a:t>
            </a:r>
            <a:endParaRPr lang="en-US" sz="9600" dirty="0">
              <a:latin typeface="Times New Roman" panose="02020603050405020304" pitchFamily="18" charset="0"/>
              <a:cs typeface="Times New Roman" panose="02020603050405020304" pitchFamily="18" charset="0"/>
            </a:endParaRPr>
          </a:p>
          <a:p>
            <a:pPr algn="just">
              <a:lnSpc>
                <a:spcPct val="150000"/>
              </a:lnSpc>
            </a:pPr>
            <a:r>
              <a:rPr lang="en-US" sz="4400" b="1" dirty="0"/>
              <a:t> </a:t>
            </a:r>
            <a:endParaRPr lang="en-US" sz="4400" dirty="0"/>
          </a:p>
          <a:p>
            <a:r>
              <a:rPr lang="en-US" b="1" dirty="0"/>
              <a:t> </a:t>
            </a:r>
            <a:endParaRPr lang="en-US" dirty="0"/>
          </a:p>
          <a:p>
            <a:r>
              <a:rPr lang="en-US" b="1" dirty="0"/>
              <a:t> </a:t>
            </a:r>
            <a:endParaRPr lang="en-US" dirty="0"/>
          </a:p>
          <a:p>
            <a:endParaRPr lang="en-US" dirty="0"/>
          </a:p>
        </p:txBody>
      </p:sp>
    </p:spTree>
    <p:extLst>
      <p:ext uri="{BB962C8B-B14F-4D97-AF65-F5344CB8AC3E}">
        <p14:creationId xmlns:p14="http://schemas.microsoft.com/office/powerpoint/2010/main" val="36170471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 y="0"/>
            <a:ext cx="12058650" cy="704850"/>
          </a:xfrm>
        </p:spPr>
        <p:txBody>
          <a:bodyPr>
            <a:normAutofit/>
          </a:bodyPr>
          <a:lstStyle/>
          <a:p>
            <a:r>
              <a:rPr lang="en-US" sz="4000" b="1" dirty="0" smtClean="0">
                <a:solidFill>
                  <a:srgbClr val="FF0000"/>
                </a:solidFill>
                <a:latin typeface="Times New Roman" panose="02020603050405020304" pitchFamily="18" charset="0"/>
                <a:cs typeface="Times New Roman" panose="02020603050405020304" pitchFamily="18" charset="0"/>
              </a:rPr>
              <a:t>Conclusion</a:t>
            </a:r>
            <a:endParaRPr lang="en-US" sz="4000" b="1" cap="none"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4850"/>
            <a:ext cx="12192000" cy="6153150"/>
          </a:xfrm>
        </p:spPr>
        <p:txBody>
          <a:bodyPr>
            <a:normAutofit/>
          </a:bodyPr>
          <a:lstStyle/>
          <a:p>
            <a:pPr marL="0" indent="0" algn="just">
              <a:lnSpc>
                <a:spcPct val="150000"/>
              </a:lnSpc>
              <a:buNone/>
            </a:pPr>
            <a:r>
              <a:rPr lang="en-US" sz="2400" b="1" dirty="0" smtClean="0">
                <a:solidFill>
                  <a:srgbClr val="0070C0"/>
                </a:solidFill>
                <a:latin typeface="Times New Roman" panose="02020603050405020304" pitchFamily="18" charset="0"/>
                <a:cs typeface="Times New Roman" panose="02020603050405020304" pitchFamily="18" charset="0"/>
              </a:rPr>
              <a:t>Here’s why Erikson and Piaget and Kohlberg matter: clinicians consciously, and parents intuitively, use all of these notions in understanding kids. Teens, for example, should be working on developing a sense of who they are, and they do so by thinking abstractly about the many options afforded them. And, engaging these process, they decide that the right thing to do stems from their view of how the world views them. </a:t>
            </a:r>
          </a:p>
          <a:p>
            <a:pPr marL="0" indent="0" algn="just">
              <a:lnSpc>
                <a:spcPct val="150000"/>
              </a:lnSpc>
              <a:buNone/>
            </a:pPr>
            <a:r>
              <a:rPr lang="en-US" sz="2400" b="1" dirty="0" smtClean="0">
                <a:solidFill>
                  <a:srgbClr val="0070C0"/>
                </a:solidFill>
                <a:latin typeface="Times New Roman" panose="02020603050405020304" pitchFamily="18" charset="0"/>
                <a:cs typeface="Times New Roman" panose="02020603050405020304" pitchFamily="18" charset="0"/>
              </a:rPr>
              <a:t>If kids veer from these loosely-predictable stages, we have to ask ourselves why. Is the child depressed? Is there trouble at school? Is there trouble at home? This is where clinicians and parents collaborate best when a child is in need. Beyond just understanding how young children are growing and developing during these early ears, parents also need practical, everyday knowledge on how to care for their children and how to meet their needs.</a:t>
            </a:r>
            <a:endParaRPr lang="en-US" sz="2400" dirty="0">
              <a:solidFill>
                <a:srgbClr val="0070C0"/>
              </a:solidFill>
            </a:endParaRPr>
          </a:p>
        </p:txBody>
      </p:sp>
    </p:spTree>
    <p:extLst>
      <p:ext uri="{BB962C8B-B14F-4D97-AF65-F5344CB8AC3E}">
        <p14:creationId xmlns:p14="http://schemas.microsoft.com/office/powerpoint/2010/main" val="36649000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2084832"/>
          </a:xfrm>
        </p:spPr>
        <p:txBody>
          <a:bodyPr>
            <a:normAutofit/>
          </a:bodyPr>
          <a:lstStyle/>
          <a:p>
            <a:r>
              <a:rPr lang="en-US" sz="4000" dirty="0">
                <a:solidFill>
                  <a:srgbClr val="FF0000"/>
                </a:solidFill>
                <a:latin typeface="Times New Roman" panose="02020603050405020304" pitchFamily="18" charset="0"/>
                <a:cs typeface="Times New Roman" panose="02020603050405020304" pitchFamily="18" charset="0"/>
              </a:rPr>
              <a:t>I</a:t>
            </a:r>
            <a:r>
              <a:rPr lang="en-US" sz="4000" b="1" dirty="0">
                <a:solidFill>
                  <a:srgbClr val="FF0000"/>
                </a:solidFill>
                <a:latin typeface="Times New Roman" panose="02020603050405020304" pitchFamily="18" charset="0"/>
                <a:cs typeface="Times New Roman" panose="02020603050405020304" pitchFamily="18" charset="0"/>
              </a:rPr>
              <a:t>.</a:t>
            </a:r>
            <a:r>
              <a:rPr lang="en-US" sz="4000" dirty="0">
                <a:solidFill>
                  <a:srgbClr val="FF0000"/>
                </a:solidFill>
                <a:latin typeface="Times New Roman" panose="02020603050405020304" pitchFamily="18" charset="0"/>
                <a:cs typeface="Times New Roman" panose="02020603050405020304" pitchFamily="18" charset="0"/>
              </a:rPr>
              <a:t> </a:t>
            </a:r>
            <a:r>
              <a:rPr lang="en-US" sz="4000" b="1" dirty="0">
                <a:solidFill>
                  <a:srgbClr val="FF0000"/>
                </a:solidFill>
                <a:latin typeface="Times New Roman" panose="02020603050405020304" pitchFamily="18" charset="0"/>
                <a:cs typeface="Times New Roman" panose="02020603050405020304" pitchFamily="18" charset="0"/>
              </a:rPr>
              <a:t>ERIKSON’S PSYCHO SOCIAL THEORY</a:t>
            </a:r>
            <a:r>
              <a:rPr lang="en-US" sz="4000" dirty="0">
                <a:solidFill>
                  <a:srgbClr val="FF0000"/>
                </a:solidFill>
                <a:latin typeface="Times New Roman" panose="02020603050405020304" pitchFamily="18" charset="0"/>
                <a:cs typeface="Times New Roman" panose="02020603050405020304" pitchFamily="18" charset="0"/>
              </a:rPr>
              <a:t/>
            </a:r>
            <a:br>
              <a:rPr lang="en-US" sz="4000" dirty="0">
                <a:solidFill>
                  <a:srgbClr val="FF0000"/>
                </a:solidFill>
                <a:latin typeface="Times New Roman" panose="02020603050405020304" pitchFamily="18" charset="0"/>
                <a:cs typeface="Times New Roman" panose="02020603050405020304" pitchFamily="18" charset="0"/>
              </a:rPr>
            </a:b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2286000"/>
            <a:ext cx="12192000" cy="4572000"/>
          </a:xfrm>
        </p:spPr>
        <p:txBody>
          <a:bodyPr/>
          <a:lstStyle/>
          <a:p>
            <a:r>
              <a:rPr lang="en-US" sz="4000" b="1" dirty="0" smtClean="0">
                <a:solidFill>
                  <a:srgbClr val="7030A0"/>
                </a:solidFill>
                <a:latin typeface="Times New Roman" panose="02020603050405020304" pitchFamily="18" charset="0"/>
                <a:cs typeface="Times New Roman" panose="02020603050405020304" pitchFamily="18" charset="0"/>
              </a:rPr>
              <a:t>Introduction</a:t>
            </a:r>
            <a:endParaRPr lang="en-US" sz="4000" b="1" dirty="0">
              <a:solidFill>
                <a:srgbClr val="7030A0"/>
              </a:solidFill>
              <a:latin typeface="Times New Roman" panose="02020603050405020304" pitchFamily="18" charset="0"/>
              <a:cs typeface="Times New Roman" panose="02020603050405020304" pitchFamily="18" charset="0"/>
            </a:endParaRPr>
          </a:p>
          <a:p>
            <a:pPr algn="just">
              <a:lnSpc>
                <a:spcPct val="150000"/>
              </a:lnSpc>
            </a:pPr>
            <a:r>
              <a:rPr lang="en-US" sz="2800" b="1" dirty="0">
                <a:solidFill>
                  <a:srgbClr val="0070C0"/>
                </a:solidFill>
                <a:latin typeface="Times New Roman" panose="02020603050405020304" pitchFamily="18" charset="0"/>
                <a:cs typeface="Times New Roman" panose="02020603050405020304" pitchFamily="18" charset="0"/>
              </a:rPr>
              <a:t>Erickson’s theory consists of eight stages of development. Each stage is characterized by a different conflict that must be resolved by the individual. If a person is unable to resolve a conflict at a particular stage, they will confront and struggle with it later in life.</a:t>
            </a:r>
            <a:endParaRPr lang="en-US" sz="2800" dirty="0">
              <a:solidFill>
                <a:srgbClr val="0070C0"/>
              </a:solidFill>
              <a:latin typeface="Times New Roman" panose="02020603050405020304" pitchFamily="18" charset="0"/>
              <a:cs typeface="Times New Roman" panose="02020603050405020304" pitchFamily="18" charset="0"/>
            </a:endParaRPr>
          </a:p>
          <a:p>
            <a:endParaRPr lang="en-US" dirty="0">
              <a:solidFill>
                <a:srgbClr val="0070C0"/>
              </a:solidFill>
            </a:endParaRPr>
          </a:p>
        </p:txBody>
      </p:sp>
    </p:spTree>
    <p:extLst>
      <p:ext uri="{BB962C8B-B14F-4D97-AF65-F5344CB8AC3E}">
        <p14:creationId xmlns:p14="http://schemas.microsoft.com/office/powerpoint/2010/main" val="26540569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25246"/>
            <a:ext cx="1219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2400" b="1" i="0" u="none" strike="noStrike" cap="none" normalizeH="0" baseline="0" dirty="0" smtClean="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Figure:1</a:t>
            </a:r>
            <a:endParaRPr kumimoji="0" lang="en-US" sz="2400" b="0" i="0" u="none" strike="noStrike" cap="none" normalizeH="0" baseline="0" dirty="0" smtClean="0">
              <a:ln>
                <a:noFill/>
              </a:ln>
              <a:solidFill>
                <a:schemeClr val="tx1"/>
              </a:solidFill>
              <a:effectLst/>
              <a:latin typeface="Arial" panose="020B0604020202020204" pitchFamily="34" charset="0"/>
            </a:endParaRPr>
          </a:p>
        </p:txBody>
      </p:sp>
      <p:pic>
        <p:nvPicPr>
          <p:cNvPr id="2049" name="Picture 5" descr="erik.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6910"/>
            <a:ext cx="12192000" cy="684738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28600" y="-84140"/>
            <a:ext cx="11963400"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kumimoji="0" 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kumimoji="0" 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kumimoji="0" lang="en-US" sz="28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latin typeface="Arial" panose="020B0604020202020204" pitchFamily="34" charset="0"/>
            </a:endParaRPr>
          </a:p>
        </p:txBody>
      </p:sp>
    </p:spTree>
    <p:extLst>
      <p:ext uri="{BB962C8B-B14F-4D97-AF65-F5344CB8AC3E}">
        <p14:creationId xmlns:p14="http://schemas.microsoft.com/office/powerpoint/2010/main" val="1152227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80835408"/>
              </p:ext>
            </p:extLst>
          </p:nvPr>
        </p:nvGraphicFramePr>
        <p:xfrm>
          <a:off x="0" y="-526692"/>
          <a:ext cx="12192000" cy="8341092"/>
        </p:xfrm>
        <a:graphic>
          <a:graphicData uri="http://schemas.openxmlformats.org/drawingml/2006/table">
            <a:tbl>
              <a:tblPr firstRow="1" firstCol="1" bandRow="1">
                <a:effectLst>
                  <a:outerShdw blurRad="76200" dir="13500000" sy="23000" kx="1200000" algn="br" rotWithShape="0">
                    <a:prstClr val="black">
                      <a:alpha val="20000"/>
                    </a:prstClr>
                  </a:outerShdw>
                </a:effectLst>
                <a:tableStyleId>{5C22544A-7EE6-4342-B048-85BDC9FD1C3A}</a:tableStyleId>
              </a:tblPr>
              <a:tblGrid>
                <a:gridCol w="1143000"/>
                <a:gridCol w="3302596"/>
                <a:gridCol w="7746404"/>
              </a:tblGrid>
              <a:tr h="1288692">
                <a:tc>
                  <a:txBody>
                    <a:bodyPr/>
                    <a:lstStyle/>
                    <a:p>
                      <a:pPr marL="0" marR="0" algn="just">
                        <a:lnSpc>
                          <a:spcPct val="115000"/>
                        </a:lnSpc>
                        <a:spcBef>
                          <a:spcPts val="400"/>
                        </a:spcBef>
                        <a:spcAft>
                          <a:spcPts val="400"/>
                        </a:spcAft>
                      </a:pPr>
                      <a:r>
                        <a:rPr lang="en-US" sz="2800" dirty="0">
                          <a:solidFill>
                            <a:srgbClr val="C00000"/>
                          </a:solidFill>
                          <a:effectLst/>
                          <a:latin typeface="Times New Roman" panose="02020603050405020304" pitchFamily="18" charset="0"/>
                          <a:cs typeface="Times New Roman" panose="02020603050405020304" pitchFamily="18" charset="0"/>
                        </a:rPr>
                        <a:t>Sl. No</a:t>
                      </a:r>
                      <a:r>
                        <a:rPr lang="en-US" sz="2800" dirty="0" smtClean="0">
                          <a:solidFill>
                            <a:srgbClr val="C00000"/>
                          </a:solidFill>
                          <a:effectLst/>
                          <a:latin typeface="Times New Roman" panose="02020603050405020304" pitchFamily="18" charset="0"/>
                          <a:cs typeface="Times New Roman" panose="02020603050405020304" pitchFamily="18" charset="0"/>
                        </a:rPr>
                        <a:t>.    </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60000"/>
                        <a:lumOff val="40000"/>
                      </a:schemeClr>
                    </a:solidFill>
                  </a:tcPr>
                </a:tc>
                <a:tc>
                  <a:txBody>
                    <a:bodyPr/>
                    <a:lstStyle/>
                    <a:p>
                      <a:pPr marL="0" marR="0" algn="just">
                        <a:lnSpc>
                          <a:spcPct val="115000"/>
                        </a:lnSpc>
                        <a:spcBef>
                          <a:spcPts val="400"/>
                        </a:spcBef>
                        <a:spcAft>
                          <a:spcPts val="400"/>
                        </a:spcAft>
                      </a:pPr>
                      <a:r>
                        <a:rPr lang="en-US" sz="2400" b="1" dirty="0">
                          <a:solidFill>
                            <a:srgbClr val="C00000"/>
                          </a:solidFill>
                          <a:effectLst/>
                          <a:latin typeface="Times New Roman" panose="02020603050405020304" pitchFamily="18" charset="0"/>
                          <a:cs typeface="Times New Roman" panose="02020603050405020304" pitchFamily="18" charset="0"/>
                        </a:rPr>
                        <a:t>APPROXIMATE AGE</a:t>
                      </a:r>
                      <a:endParaRPr lang="en-US"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marL="0" marR="0" algn="just">
                        <a:lnSpc>
                          <a:spcPct val="115000"/>
                        </a:lnSpc>
                        <a:spcBef>
                          <a:spcPts val="0"/>
                        </a:spcBef>
                        <a:spcAft>
                          <a:spcPts val="800"/>
                        </a:spcAft>
                      </a:pPr>
                      <a:r>
                        <a:rPr lang="en-US" sz="2400" dirty="0" smtClean="0">
                          <a:effectLst/>
                        </a:rPr>
                        <a:t> </a:t>
                      </a:r>
                      <a:r>
                        <a:rPr lang="en-US" sz="2800" dirty="0" smtClean="0">
                          <a:solidFill>
                            <a:srgbClr val="C00000"/>
                          </a:solidFill>
                          <a:effectLst/>
                          <a:latin typeface="Times New Roman" panose="02020603050405020304" pitchFamily="18" charset="0"/>
                          <a:cs typeface="Times New Roman" panose="02020603050405020304" pitchFamily="18" charset="0"/>
                        </a:rPr>
                        <a:t>ERIKSON’S </a:t>
                      </a:r>
                      <a:r>
                        <a:rPr lang="en-US" sz="2800" dirty="0">
                          <a:solidFill>
                            <a:srgbClr val="C00000"/>
                          </a:solidFill>
                          <a:effectLst/>
                          <a:latin typeface="Times New Roman" panose="02020603050405020304" pitchFamily="18" charset="0"/>
                          <a:cs typeface="Times New Roman" panose="02020603050405020304" pitchFamily="18" charset="0"/>
                        </a:rPr>
                        <a:t>PSYCHOSOCIAL STAGE</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1">
                        <a:lumMod val="20000"/>
                        <a:lumOff val="80000"/>
                      </a:schemeClr>
                    </a:solidFill>
                  </a:tcPr>
                </a:tc>
              </a:tr>
              <a:tr h="59447">
                <a:tc rowSpan="3">
                  <a:txBody>
                    <a:bodyPr/>
                    <a:lstStyle/>
                    <a:p>
                      <a:pPr marL="0" marR="0" algn="just">
                        <a:lnSpc>
                          <a:spcPct val="115000"/>
                        </a:lnSpc>
                        <a:spcBef>
                          <a:spcPts val="400"/>
                        </a:spcBef>
                        <a:spcAft>
                          <a:spcPts val="400"/>
                        </a:spcAft>
                      </a:pPr>
                      <a:r>
                        <a:rPr lang="en-US" sz="2800" dirty="0" smtClean="0">
                          <a:solidFill>
                            <a:srgbClr val="002060"/>
                          </a:solidFill>
                          <a:effectLst/>
                          <a:latin typeface="Times New Roman" panose="02020603050405020304" pitchFamily="18" charset="0"/>
                          <a:ea typeface="+mn-ea"/>
                          <a:cs typeface="Times New Roman" panose="02020603050405020304" pitchFamily="18" charset="0"/>
                        </a:rPr>
                        <a:t>Stage</a:t>
                      </a:r>
                      <a:r>
                        <a:rPr lang="en-US" sz="2800" baseline="0" dirty="0" smtClean="0">
                          <a:solidFill>
                            <a:srgbClr val="002060"/>
                          </a:solidFill>
                          <a:effectLst/>
                          <a:latin typeface="Times New Roman" panose="02020603050405020304" pitchFamily="18" charset="0"/>
                          <a:ea typeface="+mn-ea"/>
                          <a:cs typeface="Times New Roman" panose="02020603050405020304" pitchFamily="18" charset="0"/>
                        </a:rPr>
                        <a:t> 1</a:t>
                      </a:r>
                      <a:endParaRPr lang="en-US"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60000"/>
                        <a:lumOff val="40000"/>
                      </a:schemeClr>
                    </a:solidFill>
                  </a:tcPr>
                </a:tc>
                <a:tc rowSpan="3">
                  <a:txBody>
                    <a:bodyPr/>
                    <a:lstStyle/>
                    <a:p>
                      <a:pPr marL="0" marR="0" algn="just">
                        <a:lnSpc>
                          <a:spcPct val="115000"/>
                        </a:lnSpc>
                        <a:spcBef>
                          <a:spcPts val="400"/>
                        </a:spcBef>
                        <a:spcAft>
                          <a:spcPts val="400"/>
                        </a:spcAft>
                      </a:pPr>
                      <a:r>
                        <a:rPr lang="en-US" sz="2800" b="1" dirty="0">
                          <a:solidFill>
                            <a:srgbClr val="FF0000"/>
                          </a:solidFill>
                          <a:effectLst/>
                          <a:latin typeface="Times New Roman" panose="02020603050405020304" pitchFamily="18" charset="0"/>
                          <a:cs typeface="Times New Roman" panose="02020603050405020304" pitchFamily="18" charset="0"/>
                        </a:rPr>
                        <a:t>Birth-1 year</a:t>
                      </a:r>
                      <a:endPar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59447">
                <a:tc vMerge="1">
                  <a:txBody>
                    <a:bodyPr/>
                    <a:lstStyle/>
                    <a:p>
                      <a:endParaRPr lang="en-US"/>
                    </a:p>
                  </a:txBody>
                  <a:tcPr/>
                </a:tc>
                <a:tc vMerge="1">
                  <a:txBody>
                    <a:bodyPr/>
                    <a:lstStyle/>
                    <a:p>
                      <a:endParaRPr lang="en-US"/>
                    </a:p>
                  </a:txBody>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3109874">
                <a:tc vMerge="1">
                  <a:txBody>
                    <a:bodyPr/>
                    <a:lstStyle/>
                    <a:p>
                      <a:endParaRPr lang="en-US"/>
                    </a:p>
                  </a:txBody>
                  <a:tcPr/>
                </a:tc>
                <a:tc vMerge="1">
                  <a:txBody>
                    <a:bodyPr/>
                    <a:lstStyle/>
                    <a:p>
                      <a:endParaRPr lang="en-US"/>
                    </a:p>
                  </a:txBody>
                  <a:tcPr/>
                </a:tc>
                <a:tc>
                  <a:txBody>
                    <a:bodyPr/>
                    <a:lstStyle/>
                    <a:p>
                      <a:pPr marL="0" marR="0" algn="just">
                        <a:lnSpc>
                          <a:spcPct val="150000"/>
                        </a:lnSpc>
                        <a:spcBef>
                          <a:spcPts val="0"/>
                        </a:spcBef>
                        <a:spcAft>
                          <a:spcPts val="800"/>
                        </a:spcAft>
                      </a:pPr>
                      <a:r>
                        <a:rPr lang="en-US" sz="2800" b="0" dirty="0">
                          <a:solidFill>
                            <a:srgbClr val="0070C0"/>
                          </a:solidFill>
                          <a:effectLst/>
                          <a:latin typeface="Times New Roman" panose="02020603050405020304" pitchFamily="18" charset="0"/>
                          <a:cs typeface="Times New Roman" panose="02020603050405020304" pitchFamily="18" charset="0"/>
                        </a:rPr>
                        <a:t>Basic trust versus mistrust: </a:t>
                      </a:r>
                      <a:r>
                        <a:rPr lang="en-US" sz="2800" dirty="0">
                          <a:solidFill>
                            <a:srgbClr val="FF0000"/>
                          </a:solidFill>
                          <a:effectLst/>
                          <a:latin typeface="Times New Roman" panose="02020603050405020304" pitchFamily="18" charset="0"/>
                          <a:cs typeface="Times New Roman" panose="02020603050405020304" pitchFamily="18" charset="0"/>
                        </a:rPr>
                        <a:t>From warm, </a:t>
                      </a:r>
                      <a:r>
                        <a:rPr lang="en-US" sz="2800" dirty="0" err="1" smtClean="0">
                          <a:solidFill>
                            <a:srgbClr val="FF0000"/>
                          </a:solidFill>
                          <a:effectLst/>
                          <a:latin typeface="Times New Roman" panose="02020603050405020304" pitchFamily="18" charset="0"/>
                          <a:cs typeface="Times New Roman" panose="02020603050405020304" pitchFamily="18" charset="0"/>
                        </a:rPr>
                        <a:t>respe</a:t>
                      </a:r>
                      <a:r>
                        <a:rPr lang="en-US" sz="2800" dirty="0" smtClean="0">
                          <a:solidFill>
                            <a:srgbClr val="FF0000"/>
                          </a:solidFill>
                          <a:effectLst/>
                          <a:latin typeface="Times New Roman" panose="02020603050405020304" pitchFamily="18" charset="0"/>
                          <a:cs typeface="Times New Roman" panose="02020603050405020304" pitchFamily="18" charset="0"/>
                        </a:rPr>
                        <a:t> </a:t>
                      </a:r>
                      <a:r>
                        <a:rPr lang="en-US" sz="2800" dirty="0">
                          <a:solidFill>
                            <a:srgbClr val="FF0000"/>
                          </a:solidFill>
                          <a:effectLst/>
                          <a:latin typeface="Times New Roman" panose="02020603050405020304" pitchFamily="18" charset="0"/>
                          <a:cs typeface="Times New Roman" panose="02020603050405020304" pitchFamily="18" charset="0"/>
                        </a:rPr>
                        <a:t>care, infants gain a sense of trust, or </a:t>
                      </a:r>
                      <a:r>
                        <a:rPr lang="en-US" sz="2800" dirty="0" err="1" smtClean="0">
                          <a:solidFill>
                            <a:srgbClr val="FF0000"/>
                          </a:solidFill>
                          <a:effectLst/>
                          <a:latin typeface="Times New Roman" panose="02020603050405020304" pitchFamily="18" charset="0"/>
                          <a:cs typeface="Times New Roman" panose="02020603050405020304" pitchFamily="18" charset="0"/>
                        </a:rPr>
                        <a:t>consivnofidence</a:t>
                      </a:r>
                      <a:r>
                        <a:rPr lang="en-US" sz="2800" dirty="0">
                          <a:solidFill>
                            <a:srgbClr val="FF0000"/>
                          </a:solidFill>
                          <a:effectLst/>
                          <a:latin typeface="Times New Roman" panose="02020603050405020304" pitchFamily="18" charset="0"/>
                          <a:cs typeface="Times New Roman" panose="02020603050405020304" pitchFamily="18" charset="0"/>
                        </a:rPr>
                        <a:t>, that the world is good. Mistrust occurs if infants are neglected or handled harshly.</a:t>
                      </a: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20000"/>
                        <a:lumOff val="80000"/>
                      </a:schemeClr>
                    </a:solidFill>
                  </a:tcPr>
                </a:tc>
              </a:tr>
              <a:tr h="3636155">
                <a:tc>
                  <a:txBody>
                    <a:bodyPr/>
                    <a:lstStyle/>
                    <a:p>
                      <a:pPr marL="0" marR="0" algn="just">
                        <a:lnSpc>
                          <a:spcPct val="115000"/>
                        </a:lnSpc>
                        <a:spcBef>
                          <a:spcPts val="400"/>
                        </a:spcBef>
                        <a:spcAft>
                          <a:spcPts val="40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Stage 2</a:t>
                      </a:r>
                      <a:endParaRPr lang="en-US"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60000"/>
                        <a:lumOff val="40000"/>
                      </a:schemeClr>
                    </a:solidFill>
                  </a:tcPr>
                </a:tc>
                <a:tc>
                  <a:txBody>
                    <a:bodyPr/>
                    <a:lstStyle/>
                    <a:p>
                      <a:pPr marL="0" marR="0" algn="just">
                        <a:lnSpc>
                          <a:spcPct val="115000"/>
                        </a:lnSpc>
                        <a:spcBef>
                          <a:spcPts val="400"/>
                        </a:spcBef>
                        <a:spcAft>
                          <a:spcPts val="400"/>
                        </a:spcAft>
                      </a:pPr>
                      <a:r>
                        <a:rPr lang="en-US" sz="2800" b="0" dirty="0">
                          <a:solidFill>
                            <a:srgbClr val="FF0000"/>
                          </a:solidFill>
                          <a:effectLst/>
                          <a:latin typeface="Times New Roman" panose="02020603050405020304" pitchFamily="18" charset="0"/>
                          <a:cs typeface="Times New Roman" panose="02020603050405020304" pitchFamily="18" charset="0"/>
                        </a:rPr>
                        <a:t>1-3  years</a:t>
                      </a:r>
                      <a:endParaRPr lang="en-US" sz="2800" b="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marL="0" marR="0" algn="just">
                        <a:lnSpc>
                          <a:spcPct val="150000"/>
                        </a:lnSpc>
                        <a:spcBef>
                          <a:spcPts val="0"/>
                        </a:spcBef>
                        <a:spcAft>
                          <a:spcPts val="800"/>
                        </a:spcAft>
                      </a:pPr>
                      <a:r>
                        <a:rPr lang="en-US" sz="2800" b="1" dirty="0">
                          <a:solidFill>
                            <a:srgbClr val="FF0000"/>
                          </a:solidFill>
                          <a:effectLst/>
                          <a:latin typeface="Times New Roman" panose="02020603050405020304" pitchFamily="18" charset="0"/>
                          <a:cs typeface="Times New Roman" panose="02020603050405020304" pitchFamily="18" charset="0"/>
                        </a:rPr>
                        <a:t>Autonomy versus shame and doubt: </a:t>
                      </a:r>
                      <a:r>
                        <a:rPr lang="en-US" sz="2800" dirty="0">
                          <a:solidFill>
                            <a:srgbClr val="0070C0"/>
                          </a:solidFill>
                          <a:effectLst/>
                          <a:latin typeface="Times New Roman" panose="02020603050405020304" pitchFamily="18" charset="0"/>
                          <a:cs typeface="Times New Roman" panose="02020603050405020304" pitchFamily="18" charset="0"/>
                        </a:rPr>
                        <a:t>Using new mental and motor skills, children what to decide for themselves. Parents can foster autonomy by permitting reasonable free choice and not forcing or shaming the child.</a:t>
                      </a:r>
                    </a:p>
                    <a:p>
                      <a:pPr marL="0" marR="0" algn="just">
                        <a:lnSpc>
                          <a:spcPct val="115000"/>
                        </a:lnSpc>
                        <a:spcBef>
                          <a:spcPts val="400"/>
                        </a:spcBef>
                        <a:spcAft>
                          <a:spcPts val="400"/>
                        </a:spcAft>
                      </a:pPr>
                      <a:r>
                        <a:rPr lang="en-US" sz="2800" dirty="0">
                          <a:solidFill>
                            <a:srgbClr val="0070C0"/>
                          </a:solidFill>
                          <a:effectLst/>
                        </a:rPr>
                        <a:t> </a:t>
                      </a:r>
                      <a:endParaRPr lang="en-US" sz="2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12122" marR="12122" marT="0" marB="0" anchor="ctr">
                    <a:solidFill>
                      <a:schemeClr val="accent3">
                        <a:lumMod val="20000"/>
                        <a:lumOff val="80000"/>
                      </a:schemeClr>
                    </a:solidFill>
                  </a:tcPr>
                </a:tc>
              </a:tr>
            </a:tbl>
          </a:graphicData>
        </a:graphic>
      </p:graphicFrame>
      <p:sp>
        <p:nvSpPr>
          <p:cNvPr id="3" name="Rectangle 1"/>
          <p:cNvSpPr>
            <a:spLocks noChangeArrowheads="1"/>
          </p:cNvSpPr>
          <p:nvPr/>
        </p:nvSpPr>
        <p:spPr bwMode="auto">
          <a:xfrm>
            <a:off x="0" y="-2197695"/>
            <a:ext cx="12192000"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32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4000" b="1" i="0" u="none" strike="noStrike" cap="none" normalizeH="0" baseline="0" dirty="0" smtClean="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Table -1</a:t>
            </a:r>
            <a:endParaRPr kumimoji="0" lang="en-US" sz="40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32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54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Erikson’s </a:t>
            </a:r>
            <a:r>
              <a:rPr kumimoji="0" lang="en-US" sz="54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Psychosocial </a:t>
            </a:r>
            <a:r>
              <a:rPr kumimoji="0" lang="en-US" sz="5400" b="1" i="0" u="none" strike="noStrike" cap="none" normalizeH="0" baseline="0" dirty="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Stages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5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61381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21577192"/>
              </p:ext>
            </p:extLst>
          </p:nvPr>
        </p:nvGraphicFramePr>
        <p:xfrm>
          <a:off x="0" y="-1631276"/>
          <a:ext cx="12325350" cy="9000936"/>
        </p:xfrm>
        <a:graphic>
          <a:graphicData uri="http://schemas.openxmlformats.org/drawingml/2006/table">
            <a:tbl>
              <a:tblPr firstRow="1" firstCol="1" bandRow="1">
                <a:effectLst>
                  <a:outerShdw blurRad="76200" dir="13500000" sy="23000" kx="1200000" algn="br" rotWithShape="0">
                    <a:prstClr val="black">
                      <a:alpha val="20000"/>
                    </a:prstClr>
                  </a:outerShdw>
                </a:effectLst>
                <a:tableStyleId>{5C22544A-7EE6-4342-B048-85BDC9FD1C3A}</a:tableStyleId>
              </a:tblPr>
              <a:tblGrid>
                <a:gridCol w="1155502"/>
                <a:gridCol w="3338718"/>
                <a:gridCol w="7831130"/>
              </a:tblGrid>
              <a:tr h="429455">
                <a:tc>
                  <a:txBody>
                    <a:bodyPr/>
                    <a:lstStyle/>
                    <a:p>
                      <a:pPr marL="0" marR="0" algn="just">
                        <a:lnSpc>
                          <a:spcPct val="115000"/>
                        </a:lnSpc>
                        <a:spcBef>
                          <a:spcPts val="400"/>
                        </a:spcBef>
                        <a:spcAft>
                          <a:spcPts val="400"/>
                        </a:spcAft>
                      </a:pPr>
                      <a:r>
                        <a:rPr lang="en-US" sz="2800" dirty="0">
                          <a:solidFill>
                            <a:srgbClr val="C00000"/>
                          </a:solidFill>
                          <a:effectLst/>
                          <a:latin typeface="Times New Roman" panose="02020603050405020304" pitchFamily="18" charset="0"/>
                          <a:cs typeface="Times New Roman" panose="02020603050405020304" pitchFamily="18" charset="0"/>
                        </a:rPr>
                        <a:t>Sl. No</a:t>
                      </a:r>
                      <a:r>
                        <a:rPr lang="en-US" sz="2800" dirty="0" smtClean="0">
                          <a:solidFill>
                            <a:srgbClr val="C00000"/>
                          </a:solidFill>
                          <a:effectLst/>
                          <a:latin typeface="Times New Roman" panose="02020603050405020304" pitchFamily="18" charset="0"/>
                          <a:cs typeface="Times New Roman" panose="02020603050405020304" pitchFamily="18" charset="0"/>
                        </a:rPr>
                        <a:t>.    </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60000"/>
                        <a:lumOff val="40000"/>
                      </a:schemeClr>
                    </a:solidFill>
                  </a:tcPr>
                </a:tc>
                <a:tc>
                  <a:txBody>
                    <a:bodyPr/>
                    <a:lstStyle/>
                    <a:p>
                      <a:pPr marL="0" marR="0" algn="just">
                        <a:lnSpc>
                          <a:spcPct val="115000"/>
                        </a:lnSpc>
                        <a:spcBef>
                          <a:spcPts val="400"/>
                        </a:spcBef>
                        <a:spcAft>
                          <a:spcPts val="400"/>
                        </a:spcAft>
                      </a:pPr>
                      <a:r>
                        <a:rPr lang="en-US" sz="2400" b="1" dirty="0">
                          <a:solidFill>
                            <a:srgbClr val="C00000"/>
                          </a:solidFill>
                          <a:effectLst/>
                          <a:latin typeface="Times New Roman" panose="02020603050405020304" pitchFamily="18" charset="0"/>
                          <a:cs typeface="Times New Roman" panose="02020603050405020304" pitchFamily="18" charset="0"/>
                        </a:rPr>
                        <a:t>APPROXIMATE AGE</a:t>
                      </a:r>
                      <a:endParaRPr lang="en-US"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40000"/>
                        <a:lumOff val="60000"/>
                      </a:schemeClr>
                    </a:solidFill>
                  </a:tcPr>
                </a:tc>
                <a:tc>
                  <a:txBody>
                    <a:bodyPr/>
                    <a:lstStyle/>
                    <a:p>
                      <a:pPr marL="0" marR="0" algn="just">
                        <a:lnSpc>
                          <a:spcPct val="115000"/>
                        </a:lnSpc>
                        <a:spcBef>
                          <a:spcPts val="0"/>
                        </a:spcBef>
                        <a:spcAft>
                          <a:spcPts val="800"/>
                        </a:spcAft>
                      </a:pPr>
                      <a:r>
                        <a:rPr lang="en-US" sz="2400" dirty="0" smtClean="0">
                          <a:effectLst/>
                        </a:rPr>
                        <a:t> </a:t>
                      </a:r>
                      <a:r>
                        <a:rPr lang="en-US" sz="2800" dirty="0" smtClean="0">
                          <a:solidFill>
                            <a:srgbClr val="C00000"/>
                          </a:solidFill>
                          <a:effectLst/>
                          <a:latin typeface="Times New Roman" panose="02020603050405020304" pitchFamily="18" charset="0"/>
                          <a:cs typeface="Times New Roman" panose="02020603050405020304" pitchFamily="18" charset="0"/>
                        </a:rPr>
                        <a:t>ERIKSON’S </a:t>
                      </a:r>
                      <a:r>
                        <a:rPr lang="en-US" sz="2800" dirty="0">
                          <a:solidFill>
                            <a:srgbClr val="C00000"/>
                          </a:solidFill>
                          <a:effectLst/>
                          <a:latin typeface="Times New Roman" panose="02020603050405020304" pitchFamily="18" charset="0"/>
                          <a:cs typeface="Times New Roman" panose="02020603050405020304" pitchFamily="18" charset="0"/>
                        </a:rPr>
                        <a:t>PSYCHOSOCIAL STAGE</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20000"/>
                        <a:lumOff val="80000"/>
                      </a:schemeClr>
                    </a:solidFill>
                  </a:tcPr>
                </a:tc>
              </a:tr>
              <a:tr h="59331">
                <a:tc rowSpan="3">
                  <a:txBody>
                    <a:bodyPr/>
                    <a:lstStyle/>
                    <a:p>
                      <a:pPr marL="0" marR="0" algn="just">
                        <a:lnSpc>
                          <a:spcPct val="115000"/>
                        </a:lnSpc>
                        <a:spcBef>
                          <a:spcPts val="400"/>
                        </a:spcBef>
                        <a:spcAft>
                          <a:spcPts val="400"/>
                        </a:spcAft>
                      </a:pPr>
                      <a:r>
                        <a:rPr lang="en-US" sz="2800" dirty="0" smtClean="0">
                          <a:solidFill>
                            <a:srgbClr val="002060"/>
                          </a:solidFill>
                          <a:effectLst/>
                          <a:latin typeface="Times New Roman" panose="02020603050405020304" pitchFamily="18" charset="0"/>
                          <a:ea typeface="+mn-ea"/>
                          <a:cs typeface="Times New Roman" panose="02020603050405020304" pitchFamily="18" charset="0"/>
                        </a:rPr>
                        <a:t>Stage</a:t>
                      </a:r>
                      <a:r>
                        <a:rPr lang="en-US" sz="2800" baseline="0" dirty="0" smtClean="0">
                          <a:solidFill>
                            <a:srgbClr val="002060"/>
                          </a:solidFill>
                          <a:effectLst/>
                          <a:latin typeface="Times New Roman" panose="02020603050405020304" pitchFamily="18" charset="0"/>
                          <a:ea typeface="+mn-ea"/>
                          <a:cs typeface="Times New Roman" panose="02020603050405020304" pitchFamily="18" charset="0"/>
                        </a:rPr>
                        <a:t> 3</a:t>
                      </a:r>
                      <a:endParaRPr lang="en-US"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60000"/>
                        <a:lumOff val="40000"/>
                      </a:schemeClr>
                    </a:solidFill>
                  </a:tcPr>
                </a:tc>
                <a:tc rowSpan="3">
                  <a:txBody>
                    <a:bodyPr/>
                    <a:lstStyle/>
                    <a:p>
                      <a:pPr marL="0" marR="0" algn="just">
                        <a:lnSpc>
                          <a:spcPct val="115000"/>
                        </a:lnSpc>
                        <a:spcBef>
                          <a:spcPts val="400"/>
                        </a:spcBef>
                        <a:spcAft>
                          <a:spcPts val="400"/>
                        </a:spcAft>
                      </a:pPr>
                      <a:r>
                        <a:rPr lang="en-US" sz="2800" b="1" dirty="0" smtClean="0">
                          <a:solidFill>
                            <a:srgbClr val="FF0000"/>
                          </a:solidFill>
                          <a:effectLst/>
                          <a:latin typeface="Times New Roman" panose="02020603050405020304" pitchFamily="18" charset="0"/>
                          <a:cs typeface="Times New Roman" panose="02020603050405020304" pitchFamily="18" charset="0"/>
                        </a:rPr>
                        <a:t>3</a:t>
                      </a:r>
                      <a:r>
                        <a:rPr lang="en-US" sz="2800" b="1" baseline="0" dirty="0" smtClean="0">
                          <a:solidFill>
                            <a:srgbClr val="FF0000"/>
                          </a:solidFill>
                          <a:effectLst/>
                          <a:latin typeface="Times New Roman" panose="02020603050405020304" pitchFamily="18" charset="0"/>
                          <a:cs typeface="Times New Roman" panose="02020603050405020304" pitchFamily="18" charset="0"/>
                        </a:rPr>
                        <a:t> </a:t>
                      </a:r>
                      <a:r>
                        <a:rPr lang="en-US" sz="2800" b="1" baseline="0" dirty="0" smtClean="0">
                          <a:solidFill>
                            <a:srgbClr val="FF0000"/>
                          </a:solidFill>
                          <a:effectLst/>
                          <a:latin typeface="Times New Roman" panose="02020603050405020304" pitchFamily="18" charset="0"/>
                          <a:cs typeface="Times New Roman" panose="02020603050405020304" pitchFamily="18" charset="0"/>
                        </a:rPr>
                        <a:t>- 6</a:t>
                      </a:r>
                      <a:r>
                        <a:rPr lang="en-US" sz="2800" b="1" dirty="0" smtClean="0">
                          <a:solidFill>
                            <a:srgbClr val="FF0000"/>
                          </a:solidFill>
                          <a:effectLst/>
                          <a:latin typeface="Times New Roman" panose="02020603050405020304" pitchFamily="18" charset="0"/>
                          <a:cs typeface="Times New Roman" panose="02020603050405020304" pitchFamily="18" charset="0"/>
                        </a:rPr>
                        <a:t> </a:t>
                      </a:r>
                      <a:r>
                        <a:rPr lang="en-US" sz="2800" b="1" dirty="0" smtClean="0">
                          <a:solidFill>
                            <a:srgbClr val="FF0000"/>
                          </a:solidFill>
                          <a:effectLst/>
                          <a:latin typeface="Times New Roman" panose="02020603050405020304" pitchFamily="18" charset="0"/>
                          <a:cs typeface="Times New Roman" panose="02020603050405020304" pitchFamily="18" charset="0"/>
                        </a:rPr>
                        <a:t>years</a:t>
                      </a:r>
                      <a:endPar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40000"/>
                        <a:lumOff val="60000"/>
                      </a:schemeClr>
                    </a:solidFill>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59331">
                <a:tc vMerge="1">
                  <a:txBody>
                    <a:bodyPr/>
                    <a:lstStyle/>
                    <a:p>
                      <a:endParaRPr lang="en-US"/>
                    </a:p>
                  </a:txBody>
                  <a:tcPr/>
                </a:tc>
                <a:tc vMerge="1">
                  <a:txBody>
                    <a:bodyPr/>
                    <a:lstStyle/>
                    <a:p>
                      <a:endParaRPr lang="en-US"/>
                    </a:p>
                  </a:txBody>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4286818">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50000"/>
                        </a:lnSpc>
                        <a:spcBef>
                          <a:spcPts val="0"/>
                        </a:spcBef>
                        <a:spcAft>
                          <a:spcPts val="800"/>
                        </a:spcAft>
                        <a:buClrTx/>
                        <a:buSzTx/>
                        <a:buFontTx/>
                        <a:buNone/>
                        <a:tabLst/>
                        <a:defRPr/>
                      </a:pPr>
                      <a:r>
                        <a:rPr lang="en-US" sz="2800" b="1" kern="1200" dirty="0" smtClean="0">
                          <a:solidFill>
                            <a:srgbClr val="0070C0"/>
                          </a:solidFill>
                          <a:effectLst/>
                          <a:latin typeface="Times New Roman" panose="02020603050405020304" pitchFamily="18" charset="0"/>
                          <a:ea typeface="+mn-ea"/>
                          <a:cs typeface="Times New Roman" panose="02020603050405020304" pitchFamily="18" charset="0"/>
                        </a:rPr>
                        <a:t>Initiative versus guilt: </a:t>
                      </a:r>
                      <a:r>
                        <a:rPr lang="en-US" sz="2800" kern="1200" dirty="0" smtClean="0">
                          <a:solidFill>
                            <a:srgbClr val="FF0000"/>
                          </a:solidFill>
                          <a:effectLst/>
                          <a:latin typeface="Times New Roman" panose="02020603050405020304" pitchFamily="18" charset="0"/>
                          <a:ea typeface="+mn-ea"/>
                          <a:cs typeface="Times New Roman" panose="02020603050405020304" pitchFamily="18" charset="0"/>
                        </a:rPr>
                        <a:t>Through make-believe play, children gain insight into the person they can become. Initiative—a sense of ambition and responsibility—develops when parents support their child’s sense of purpose. But if parents demand too much self-control, children experience excessive guilt.</a:t>
                      </a:r>
                    </a:p>
                    <a:p>
                      <a:pPr marL="0" marR="0" algn="just">
                        <a:lnSpc>
                          <a:spcPct val="150000"/>
                        </a:lnSpc>
                        <a:spcBef>
                          <a:spcPts val="0"/>
                        </a:spcBef>
                        <a:spcAft>
                          <a:spcPts val="800"/>
                        </a:spcAft>
                      </a:pP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20000"/>
                        <a:lumOff val="80000"/>
                      </a:schemeClr>
                    </a:solidFill>
                  </a:tcPr>
                </a:tc>
              </a:tr>
              <a:tr h="3731191">
                <a:tc>
                  <a:txBody>
                    <a:bodyPr/>
                    <a:lstStyle/>
                    <a:p>
                      <a:pPr marL="0" marR="0" algn="just">
                        <a:lnSpc>
                          <a:spcPct val="115000"/>
                        </a:lnSpc>
                        <a:spcBef>
                          <a:spcPts val="400"/>
                        </a:spcBef>
                        <a:spcAft>
                          <a:spcPts val="40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Stage 4</a:t>
                      </a:r>
                      <a:endParaRPr lang="en-US"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60000"/>
                        <a:lumOff val="40000"/>
                      </a:schemeClr>
                    </a:solidFill>
                  </a:tcPr>
                </a:tc>
                <a:tc>
                  <a:txBody>
                    <a:bodyPr/>
                    <a:lstStyle/>
                    <a:p>
                      <a:pPr marL="0" marR="0" algn="just">
                        <a:lnSpc>
                          <a:spcPct val="115000"/>
                        </a:lnSpc>
                        <a:spcBef>
                          <a:spcPts val="400"/>
                        </a:spcBef>
                        <a:spcAft>
                          <a:spcPts val="400"/>
                        </a:spcAft>
                      </a:pPr>
                      <a:r>
                        <a:rPr lang="en-US" sz="2800" b="1" dirty="0" smtClean="0">
                          <a:solidFill>
                            <a:srgbClr val="FF0000"/>
                          </a:solidFill>
                          <a:effectLst/>
                          <a:latin typeface="Times New Roman" panose="02020603050405020304" pitchFamily="18" charset="0"/>
                          <a:cs typeface="Times New Roman" panose="02020603050405020304" pitchFamily="18" charset="0"/>
                        </a:rPr>
                        <a:t>6 - 11  </a:t>
                      </a:r>
                      <a:r>
                        <a:rPr lang="en-US" sz="2800" b="1" dirty="0">
                          <a:solidFill>
                            <a:srgbClr val="FF0000"/>
                          </a:solidFill>
                          <a:effectLst/>
                          <a:latin typeface="Times New Roman" panose="02020603050405020304" pitchFamily="18" charset="0"/>
                          <a:cs typeface="Times New Roman" panose="02020603050405020304" pitchFamily="18" charset="0"/>
                        </a:rPr>
                        <a:t>years</a:t>
                      </a:r>
                      <a:endParaRPr lang="en-US"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5">
                        <a:lumMod val="40000"/>
                        <a:lumOff val="60000"/>
                      </a:schemeClr>
                    </a:solidFill>
                  </a:tcPr>
                </a:tc>
                <a:tc>
                  <a:txBody>
                    <a:bodyPr/>
                    <a:lstStyle/>
                    <a:p>
                      <a:pPr marL="0" marR="0" indent="0" algn="just" defTabSz="914400" rtl="0" eaLnBrk="1" fontAlgn="auto" latinLnBrk="0" hangingPunct="1">
                        <a:lnSpc>
                          <a:spcPct val="150000"/>
                        </a:lnSpc>
                        <a:spcBef>
                          <a:spcPts val="0"/>
                        </a:spcBef>
                        <a:spcAft>
                          <a:spcPts val="800"/>
                        </a:spcAft>
                        <a:buClrTx/>
                        <a:buSzTx/>
                        <a:buFontTx/>
                        <a:buNone/>
                        <a:tabLst/>
                        <a:defRPr/>
                      </a:pPr>
                      <a:r>
                        <a:rPr lang="en-US" sz="2800" b="1" kern="1200" dirty="0" smtClean="0">
                          <a:solidFill>
                            <a:srgbClr val="C00000"/>
                          </a:solidFill>
                          <a:effectLst/>
                          <a:latin typeface="Times New Roman" panose="02020603050405020304" pitchFamily="18" charset="0"/>
                          <a:ea typeface="+mn-ea"/>
                          <a:cs typeface="Times New Roman" panose="02020603050405020304" pitchFamily="18" charset="0"/>
                        </a:rPr>
                        <a:t>Industry versus inferiority:</a:t>
                      </a:r>
                      <a:r>
                        <a:rPr lang="en-US" sz="2800" kern="1200" dirty="0" smtClean="0">
                          <a:solidFill>
                            <a:srgbClr val="C00000"/>
                          </a:solidFill>
                          <a:effectLst/>
                          <a:latin typeface="Times New Roman" panose="02020603050405020304" pitchFamily="18" charset="0"/>
                          <a:ea typeface="+mn-ea"/>
                          <a:cs typeface="Times New Roman" panose="02020603050405020304" pitchFamily="18" charset="0"/>
                        </a:rPr>
                        <a:t> </a:t>
                      </a:r>
                      <a:r>
                        <a:rPr lang="en-US" sz="2800" kern="1200" dirty="0" smtClean="0">
                          <a:solidFill>
                            <a:srgbClr val="0070C0"/>
                          </a:solidFill>
                          <a:effectLst/>
                          <a:latin typeface="Times New Roman" panose="02020603050405020304" pitchFamily="18" charset="0"/>
                          <a:ea typeface="+mn-ea"/>
                          <a:cs typeface="Times New Roman" panose="02020603050405020304" pitchFamily="18" charset="0"/>
                        </a:rPr>
                        <a:t>At school, children learn to work and cooperate with others. Inferiority develops when negative experiences at home, at school, or with peers lead to feelings of incompetence.</a:t>
                      </a:r>
                    </a:p>
                    <a:p>
                      <a:pPr marL="0" marR="0" algn="just">
                        <a:lnSpc>
                          <a:spcPct val="150000"/>
                        </a:lnSpc>
                        <a:spcBef>
                          <a:spcPts val="0"/>
                        </a:spcBef>
                        <a:spcAft>
                          <a:spcPts val="800"/>
                        </a:spcAft>
                      </a:pPr>
                      <a:endParaRPr lang="en-US" sz="2800" dirty="0">
                        <a:solidFill>
                          <a:srgbClr val="0070C0"/>
                        </a:solidFill>
                        <a:effectLst/>
                        <a:latin typeface="Times New Roman" panose="02020603050405020304" pitchFamily="18" charset="0"/>
                        <a:cs typeface="Times New Roman" panose="02020603050405020304" pitchFamily="18" charset="0"/>
                      </a:endParaRPr>
                    </a:p>
                    <a:p>
                      <a:pPr marL="0" marR="0" algn="just">
                        <a:lnSpc>
                          <a:spcPct val="115000"/>
                        </a:lnSpc>
                        <a:spcBef>
                          <a:spcPts val="400"/>
                        </a:spcBef>
                        <a:spcAft>
                          <a:spcPts val="400"/>
                        </a:spcAft>
                      </a:pPr>
                      <a:r>
                        <a:rPr lang="en-US" sz="2800" dirty="0" smtClean="0">
                          <a:solidFill>
                            <a:srgbClr val="0070C0"/>
                          </a:solidFill>
                          <a:effectLst/>
                        </a:rPr>
                        <a:t> </a:t>
                      </a:r>
                      <a:endParaRPr lang="en-US" sz="2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12122" marR="12122" marT="0" marB="0" anchor="ctr">
                    <a:solidFill>
                      <a:schemeClr val="accent5">
                        <a:lumMod val="20000"/>
                        <a:lumOff val="80000"/>
                      </a:schemeClr>
                    </a:solidFill>
                  </a:tcPr>
                </a:tc>
              </a:tr>
            </a:tbl>
          </a:graphicData>
        </a:graphic>
      </p:graphicFrame>
    </p:spTree>
    <p:extLst>
      <p:ext uri="{BB962C8B-B14F-4D97-AF65-F5344CB8AC3E}">
        <p14:creationId xmlns:p14="http://schemas.microsoft.com/office/powerpoint/2010/main" val="1920282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14743389"/>
              </p:ext>
            </p:extLst>
          </p:nvPr>
        </p:nvGraphicFramePr>
        <p:xfrm>
          <a:off x="0" y="-1100064"/>
          <a:ext cx="12192001" cy="8076948"/>
        </p:xfrm>
        <a:graphic>
          <a:graphicData uri="http://schemas.openxmlformats.org/drawingml/2006/table">
            <a:tbl>
              <a:tblPr firstRow="1" firstCol="1" bandRow="1">
                <a:effectLst>
                  <a:outerShdw blurRad="76200" dir="13500000" sy="23000" kx="1200000" algn="br" rotWithShape="0">
                    <a:prstClr val="black">
                      <a:alpha val="20000"/>
                    </a:prstClr>
                  </a:outerShdw>
                </a:effectLst>
                <a:tableStyleId>{5C22544A-7EE6-4342-B048-85BDC9FD1C3A}</a:tableStyleId>
              </a:tblPr>
              <a:tblGrid>
                <a:gridCol w="1428750"/>
                <a:gridCol w="3016846"/>
                <a:gridCol w="7746405"/>
              </a:tblGrid>
              <a:tr h="753820">
                <a:tc>
                  <a:txBody>
                    <a:bodyPr/>
                    <a:lstStyle/>
                    <a:p>
                      <a:pPr marL="0" marR="0" algn="just">
                        <a:lnSpc>
                          <a:spcPct val="115000"/>
                        </a:lnSpc>
                        <a:spcBef>
                          <a:spcPts val="400"/>
                        </a:spcBef>
                        <a:spcAft>
                          <a:spcPts val="400"/>
                        </a:spcAft>
                      </a:pPr>
                      <a:r>
                        <a:rPr lang="en-US" sz="2800" dirty="0">
                          <a:solidFill>
                            <a:schemeClr val="bg1"/>
                          </a:solidFill>
                          <a:effectLst/>
                          <a:latin typeface="Times New Roman" panose="02020603050405020304" pitchFamily="18" charset="0"/>
                          <a:cs typeface="Times New Roman" panose="02020603050405020304" pitchFamily="18" charset="0"/>
                        </a:rPr>
                        <a:t>Sl. No</a:t>
                      </a:r>
                      <a:r>
                        <a:rPr lang="en-US" sz="2800" dirty="0" smtClean="0">
                          <a:solidFill>
                            <a:srgbClr val="C00000"/>
                          </a:solidFill>
                          <a:effectLst/>
                          <a:latin typeface="Times New Roman" panose="02020603050405020304" pitchFamily="18" charset="0"/>
                          <a:cs typeface="Times New Roman" panose="02020603050405020304" pitchFamily="18" charset="0"/>
                        </a:rPr>
                        <a:t>.    </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75000"/>
                      </a:schemeClr>
                    </a:solidFill>
                  </a:tcPr>
                </a:tc>
                <a:tc>
                  <a:txBody>
                    <a:bodyPr/>
                    <a:lstStyle/>
                    <a:p>
                      <a:pPr marL="0" marR="0" algn="just">
                        <a:lnSpc>
                          <a:spcPct val="115000"/>
                        </a:lnSpc>
                        <a:spcBef>
                          <a:spcPts val="400"/>
                        </a:spcBef>
                        <a:spcAft>
                          <a:spcPts val="400"/>
                        </a:spcAft>
                      </a:pPr>
                      <a:r>
                        <a:rPr lang="en-US" sz="2400" b="1" dirty="0">
                          <a:solidFill>
                            <a:srgbClr val="C00000"/>
                          </a:solidFill>
                          <a:effectLst/>
                          <a:latin typeface="Times New Roman" panose="02020603050405020304" pitchFamily="18" charset="0"/>
                          <a:cs typeface="Times New Roman" panose="02020603050405020304" pitchFamily="18" charset="0"/>
                        </a:rPr>
                        <a:t>APPROXIMATE AGE</a:t>
                      </a:r>
                      <a:endParaRPr lang="en-US"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40000"/>
                        <a:lumOff val="60000"/>
                      </a:schemeClr>
                    </a:solidFill>
                  </a:tcPr>
                </a:tc>
                <a:tc>
                  <a:txBody>
                    <a:bodyPr/>
                    <a:lstStyle/>
                    <a:p>
                      <a:pPr marL="0" marR="0" algn="just">
                        <a:lnSpc>
                          <a:spcPct val="115000"/>
                        </a:lnSpc>
                        <a:spcBef>
                          <a:spcPts val="0"/>
                        </a:spcBef>
                        <a:spcAft>
                          <a:spcPts val="800"/>
                        </a:spcAft>
                      </a:pPr>
                      <a:r>
                        <a:rPr lang="en-US" sz="2400" dirty="0" smtClean="0">
                          <a:effectLst/>
                        </a:rPr>
                        <a:t> </a:t>
                      </a:r>
                      <a:r>
                        <a:rPr lang="en-US" sz="2800" dirty="0" smtClean="0">
                          <a:solidFill>
                            <a:srgbClr val="C00000"/>
                          </a:solidFill>
                          <a:effectLst/>
                          <a:latin typeface="Times New Roman" panose="02020603050405020304" pitchFamily="18" charset="0"/>
                          <a:cs typeface="Times New Roman" panose="02020603050405020304" pitchFamily="18" charset="0"/>
                        </a:rPr>
                        <a:t>ERIKSON’S </a:t>
                      </a:r>
                      <a:r>
                        <a:rPr lang="en-US" sz="2800" dirty="0">
                          <a:solidFill>
                            <a:srgbClr val="C00000"/>
                          </a:solidFill>
                          <a:effectLst/>
                          <a:latin typeface="Times New Roman" panose="02020603050405020304" pitchFamily="18" charset="0"/>
                          <a:cs typeface="Times New Roman" panose="02020603050405020304" pitchFamily="18" charset="0"/>
                        </a:rPr>
                        <a:t>PSYCHOSOCIAL STAGE</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20000"/>
                        <a:lumOff val="80000"/>
                      </a:schemeClr>
                    </a:solidFill>
                  </a:tcPr>
                </a:tc>
              </a:tr>
              <a:tr h="60877">
                <a:tc rowSpan="3">
                  <a:txBody>
                    <a:bodyPr/>
                    <a:lstStyle/>
                    <a:p>
                      <a:pPr marL="0" marR="0" algn="just">
                        <a:lnSpc>
                          <a:spcPct val="115000"/>
                        </a:lnSpc>
                        <a:spcBef>
                          <a:spcPts val="400"/>
                        </a:spcBef>
                        <a:spcAft>
                          <a:spcPts val="400"/>
                        </a:spcAft>
                      </a:pPr>
                      <a:r>
                        <a:rPr lang="en-US" sz="2800" dirty="0" smtClean="0">
                          <a:solidFill>
                            <a:schemeClr val="bg1"/>
                          </a:solidFill>
                          <a:effectLst/>
                          <a:latin typeface="Times New Roman" panose="02020603050405020304" pitchFamily="18" charset="0"/>
                          <a:ea typeface="+mn-ea"/>
                          <a:cs typeface="Times New Roman" panose="02020603050405020304" pitchFamily="18" charset="0"/>
                        </a:rPr>
                        <a:t>Stage</a:t>
                      </a:r>
                      <a:r>
                        <a:rPr lang="en-US" sz="2800" baseline="0" dirty="0" smtClean="0">
                          <a:solidFill>
                            <a:schemeClr val="bg1"/>
                          </a:solidFill>
                          <a:effectLst/>
                          <a:latin typeface="Times New Roman" panose="02020603050405020304" pitchFamily="18" charset="0"/>
                          <a:ea typeface="+mn-ea"/>
                          <a:cs typeface="Times New Roman" panose="02020603050405020304" pitchFamily="18" charset="0"/>
                        </a:rPr>
                        <a:t> </a:t>
                      </a:r>
                      <a:r>
                        <a:rPr lang="en-US" sz="2800" baseline="0" dirty="0" smtClean="0">
                          <a:solidFill>
                            <a:schemeClr val="bg1"/>
                          </a:solidFill>
                          <a:effectLst/>
                          <a:latin typeface="Times New Roman" panose="02020603050405020304" pitchFamily="18" charset="0"/>
                          <a:ea typeface="+mn-ea"/>
                          <a:cs typeface="Times New Roman" panose="02020603050405020304" pitchFamily="18" charset="0"/>
                        </a:rPr>
                        <a:t>5</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75000"/>
                      </a:schemeClr>
                    </a:solidFill>
                  </a:tcPr>
                </a:tc>
                <a:tc rowSpan="3">
                  <a:txBody>
                    <a:bodyPr/>
                    <a:lstStyle/>
                    <a:p>
                      <a:pPr marL="0" marR="0" algn="just">
                        <a:lnSpc>
                          <a:spcPct val="115000"/>
                        </a:lnSpc>
                        <a:spcBef>
                          <a:spcPts val="400"/>
                        </a:spcBef>
                        <a:spcAft>
                          <a:spcPts val="400"/>
                        </a:spcAft>
                      </a:pPr>
                      <a:r>
                        <a:rPr lang="en-US" sz="2800" dirty="0" smtClean="0">
                          <a:solidFill>
                            <a:srgbClr val="FF0000"/>
                          </a:solidFill>
                          <a:effectLst/>
                          <a:latin typeface="Times New Roman" panose="02020603050405020304" pitchFamily="18" charset="0"/>
                          <a:ea typeface="+mn-ea"/>
                          <a:cs typeface="Times New Roman" panose="02020603050405020304" pitchFamily="18" charset="0"/>
                        </a:rPr>
                        <a:t>Adolescence</a:t>
                      </a: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40000"/>
                        <a:lumOff val="60000"/>
                      </a:schemeClr>
                    </a:solidFill>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58210">
                <a:tc vMerge="1">
                  <a:txBody>
                    <a:bodyPr/>
                    <a:lstStyle/>
                    <a:p>
                      <a:endParaRPr lang="en-US"/>
                    </a:p>
                  </a:txBody>
                  <a:tcPr/>
                </a:tc>
                <a:tc vMerge="1">
                  <a:txBody>
                    <a:bodyPr/>
                    <a:lstStyle/>
                    <a:p>
                      <a:endParaRPr lang="en-US"/>
                    </a:p>
                  </a:txBody>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3010772">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50000"/>
                        </a:lnSpc>
                        <a:spcBef>
                          <a:spcPts val="0"/>
                        </a:spcBef>
                        <a:spcAft>
                          <a:spcPts val="800"/>
                        </a:spcAft>
                        <a:buClrTx/>
                        <a:buSzTx/>
                        <a:buFontTx/>
                        <a:buNone/>
                        <a:tabLst/>
                        <a:defRPr/>
                      </a:pPr>
                      <a:r>
                        <a:rPr lang="en-US" sz="2800" b="1" kern="1200" dirty="0" smtClean="0">
                          <a:solidFill>
                            <a:srgbClr val="FF0000"/>
                          </a:solidFill>
                          <a:effectLst/>
                          <a:latin typeface="Times New Roman" panose="02020603050405020304" pitchFamily="18" charset="0"/>
                          <a:ea typeface="+mn-ea"/>
                          <a:cs typeface="Times New Roman" panose="02020603050405020304" pitchFamily="18" charset="0"/>
                        </a:rPr>
                        <a:t>Identity versus role confusion: </a:t>
                      </a:r>
                      <a:r>
                        <a:rPr lang="en-US" sz="2800" kern="1200" dirty="0" smtClean="0">
                          <a:solidFill>
                            <a:srgbClr val="7030A0"/>
                          </a:solidFill>
                          <a:effectLst/>
                          <a:latin typeface="Times New Roman" panose="02020603050405020304" pitchFamily="18" charset="0"/>
                          <a:ea typeface="+mn-ea"/>
                          <a:cs typeface="Times New Roman" panose="02020603050405020304" pitchFamily="18" charset="0"/>
                        </a:rPr>
                        <a:t>By exploring values and vocational goals, the young person forms a personal identity. The negative outcome is confusion about future adult roles.</a:t>
                      </a:r>
                    </a:p>
                    <a:p>
                      <a:pPr marL="0" marR="0" algn="just">
                        <a:lnSpc>
                          <a:spcPct val="150000"/>
                        </a:lnSpc>
                        <a:spcBef>
                          <a:spcPts val="0"/>
                        </a:spcBef>
                        <a:spcAft>
                          <a:spcPts val="800"/>
                        </a:spcAft>
                      </a:pP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20000"/>
                        <a:lumOff val="80000"/>
                      </a:schemeClr>
                    </a:solidFill>
                  </a:tcPr>
                </a:tc>
              </a:tr>
              <a:tr h="3655286">
                <a:tc>
                  <a:txBody>
                    <a:bodyPr/>
                    <a:lstStyle/>
                    <a:p>
                      <a:pPr marL="0" marR="0" algn="just">
                        <a:lnSpc>
                          <a:spcPct val="115000"/>
                        </a:lnSpc>
                        <a:spcBef>
                          <a:spcPts val="400"/>
                        </a:spcBef>
                        <a:spcAft>
                          <a:spcPts val="400"/>
                        </a:spcAft>
                      </a:pPr>
                      <a:r>
                        <a:rPr lang="en-US" sz="28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Stage </a:t>
                      </a:r>
                      <a:r>
                        <a:rPr lang="en-US" sz="28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75000"/>
                      </a:schemeClr>
                    </a:solidFill>
                  </a:tcPr>
                </a:tc>
                <a:tc>
                  <a:txBody>
                    <a:bodyPr/>
                    <a:lstStyle/>
                    <a:p>
                      <a:pPr marL="0" marR="0" algn="just">
                        <a:lnSpc>
                          <a:spcPct val="115000"/>
                        </a:lnSpc>
                        <a:spcBef>
                          <a:spcPts val="400"/>
                        </a:spcBef>
                        <a:spcAft>
                          <a:spcPts val="400"/>
                        </a:spcAft>
                      </a:pPr>
                      <a:r>
                        <a:rPr lang="en-US" sz="2800" dirty="0" smtClean="0">
                          <a:solidFill>
                            <a:srgbClr val="FF0000"/>
                          </a:solidFill>
                          <a:effectLst/>
                          <a:latin typeface="Times New Roman" panose="02020603050405020304" pitchFamily="18" charset="0"/>
                          <a:ea typeface="+mn-ea"/>
                          <a:cs typeface="Times New Roman" panose="02020603050405020304" pitchFamily="18" charset="0"/>
                        </a:rPr>
                        <a:t>Young</a:t>
                      </a:r>
                      <a:r>
                        <a:rPr lang="en-US" sz="2800" baseline="0" dirty="0" smtClean="0">
                          <a:solidFill>
                            <a:srgbClr val="FF0000"/>
                          </a:solidFill>
                          <a:effectLst/>
                          <a:latin typeface="Times New Roman" panose="02020603050405020304" pitchFamily="18" charset="0"/>
                          <a:ea typeface="+mn-ea"/>
                          <a:cs typeface="Times New Roman" panose="02020603050405020304" pitchFamily="18" charset="0"/>
                        </a:rPr>
                        <a:t> adulthood</a:t>
                      </a: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6">
                        <a:lumMod val="40000"/>
                        <a:lumOff val="60000"/>
                      </a:schemeClr>
                    </a:solidFill>
                  </a:tcPr>
                </a:tc>
                <a:tc>
                  <a:txBody>
                    <a:bodyPr/>
                    <a:lstStyle/>
                    <a:p>
                      <a:pPr marL="0" marR="0" indent="0" algn="just" defTabSz="914400" rtl="0" eaLnBrk="1" fontAlgn="auto" latinLnBrk="0" hangingPunct="1">
                        <a:lnSpc>
                          <a:spcPct val="150000"/>
                        </a:lnSpc>
                        <a:spcBef>
                          <a:spcPts val="0"/>
                        </a:spcBef>
                        <a:spcAft>
                          <a:spcPts val="800"/>
                        </a:spcAft>
                        <a:buClrTx/>
                        <a:buSzTx/>
                        <a:buFontTx/>
                        <a:buNone/>
                        <a:tabLst/>
                        <a:defRPr/>
                      </a:pPr>
                      <a:r>
                        <a:rPr lang="en-US" sz="2800" b="1" dirty="0" smtClean="0">
                          <a:solidFill>
                            <a:srgbClr val="7030A0"/>
                          </a:solidFill>
                          <a:effectLst/>
                          <a:latin typeface="Times New Roman" panose="02020603050405020304" pitchFamily="18" charset="0"/>
                          <a:cs typeface="Times New Roman" panose="02020603050405020304" pitchFamily="18" charset="0"/>
                        </a:rPr>
                        <a:t>Intimacy versus isolation: </a:t>
                      </a:r>
                      <a:r>
                        <a:rPr lang="en-US" sz="2800" dirty="0" smtClean="0">
                          <a:solidFill>
                            <a:srgbClr val="FF0000"/>
                          </a:solidFill>
                          <a:effectLst/>
                          <a:latin typeface="Times New Roman" panose="02020603050405020304" pitchFamily="18" charset="0"/>
                          <a:cs typeface="Times New Roman" panose="02020603050405020304" pitchFamily="18" charset="0"/>
                        </a:rPr>
                        <a:t>Young adults establish intimate relationships. Because of earlier disappointments, some individuals cannot form close bonds and remain isolate</a:t>
                      </a:r>
                      <a:r>
                        <a:rPr lang="en-US" sz="500" dirty="0" smtClean="0">
                          <a:solidFill>
                            <a:srgbClr val="FF0000"/>
                          </a:solidFill>
                          <a:effectLst/>
                          <a:latin typeface="Times New Roman" panose="02020603050405020304" pitchFamily="18" charset="0"/>
                          <a:cs typeface="Times New Roman" panose="02020603050405020304" pitchFamily="18" charset="0"/>
                        </a:rPr>
                        <a:t>d.</a:t>
                      </a:r>
                      <a:endParaRPr lang="en-US" sz="400" dirty="0" smtClean="0">
                        <a:solidFill>
                          <a:srgbClr val="FF0000"/>
                        </a:solidFill>
                        <a:effectLst/>
                        <a:latin typeface="Times New Roman" panose="02020603050405020304" pitchFamily="18" charset="0"/>
                        <a:cs typeface="Times New Roman" panose="02020603050405020304" pitchFamily="18" charset="0"/>
                      </a:endParaRPr>
                    </a:p>
                    <a:p>
                      <a:pPr marL="0" marR="0" algn="just">
                        <a:lnSpc>
                          <a:spcPct val="150000"/>
                        </a:lnSpc>
                        <a:spcBef>
                          <a:spcPts val="0"/>
                        </a:spcBef>
                        <a:spcAft>
                          <a:spcPts val="800"/>
                        </a:spcAft>
                      </a:pPr>
                      <a:endParaRPr lang="en-US" sz="2800" dirty="0">
                        <a:solidFill>
                          <a:srgbClr val="FF0000"/>
                        </a:solidFill>
                        <a:effectLst/>
                        <a:latin typeface="Times New Roman" panose="02020603050405020304" pitchFamily="18" charset="0"/>
                        <a:cs typeface="Times New Roman" panose="02020603050405020304" pitchFamily="18" charset="0"/>
                      </a:endParaRPr>
                    </a:p>
                    <a:p>
                      <a:pPr marL="0" marR="0" algn="just">
                        <a:lnSpc>
                          <a:spcPct val="115000"/>
                        </a:lnSpc>
                        <a:spcBef>
                          <a:spcPts val="400"/>
                        </a:spcBef>
                        <a:spcAft>
                          <a:spcPts val="400"/>
                        </a:spcAft>
                      </a:pPr>
                      <a:r>
                        <a:rPr lang="en-US" sz="2800" dirty="0" smtClean="0">
                          <a:solidFill>
                            <a:srgbClr val="0070C0"/>
                          </a:solidFill>
                          <a:effectLst/>
                        </a:rPr>
                        <a:t> </a:t>
                      </a:r>
                      <a:endParaRPr lang="en-US" sz="2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12122" marR="12122"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316713822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0515242"/>
              </p:ext>
            </p:extLst>
          </p:nvPr>
        </p:nvGraphicFramePr>
        <p:xfrm>
          <a:off x="0" y="1"/>
          <a:ext cx="13215939" cy="7421470"/>
        </p:xfrm>
        <a:graphic>
          <a:graphicData uri="http://schemas.openxmlformats.org/drawingml/2006/table">
            <a:tbl>
              <a:tblPr firstRow="1" firstCol="1" bandRow="1">
                <a:effectLst>
                  <a:outerShdw blurRad="76200" dir="13500000" sy="23000" kx="1200000" algn="br" rotWithShape="0">
                    <a:prstClr val="black">
                      <a:alpha val="20000"/>
                    </a:prstClr>
                  </a:outerShdw>
                </a:effectLst>
                <a:tableStyleId>{5C22544A-7EE6-4342-B048-85BDC9FD1C3A}</a:tableStyleId>
              </a:tblPr>
              <a:tblGrid>
                <a:gridCol w="1548743"/>
                <a:gridCol w="3270214"/>
                <a:gridCol w="8396982"/>
              </a:tblGrid>
              <a:tr h="691675">
                <a:tc>
                  <a:txBody>
                    <a:bodyPr/>
                    <a:lstStyle/>
                    <a:p>
                      <a:pPr marL="0" marR="0" algn="just">
                        <a:lnSpc>
                          <a:spcPct val="115000"/>
                        </a:lnSpc>
                        <a:spcBef>
                          <a:spcPts val="400"/>
                        </a:spcBef>
                        <a:spcAft>
                          <a:spcPts val="400"/>
                        </a:spcAft>
                      </a:pPr>
                      <a:r>
                        <a:rPr lang="en-US" sz="2800" dirty="0">
                          <a:solidFill>
                            <a:schemeClr val="bg1"/>
                          </a:solidFill>
                          <a:effectLst/>
                          <a:latin typeface="Times New Roman" panose="02020603050405020304" pitchFamily="18" charset="0"/>
                          <a:cs typeface="Times New Roman" panose="02020603050405020304" pitchFamily="18" charset="0"/>
                        </a:rPr>
                        <a:t>Sl. No</a:t>
                      </a:r>
                      <a:r>
                        <a:rPr lang="en-US" sz="2800" dirty="0" smtClean="0">
                          <a:solidFill>
                            <a:srgbClr val="C00000"/>
                          </a:solidFill>
                          <a:effectLst/>
                          <a:latin typeface="Times New Roman" panose="02020603050405020304" pitchFamily="18" charset="0"/>
                          <a:cs typeface="Times New Roman" panose="02020603050405020304" pitchFamily="18" charset="0"/>
                        </a:rPr>
                        <a:t>.    </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75000"/>
                      </a:schemeClr>
                    </a:solidFill>
                  </a:tcPr>
                </a:tc>
                <a:tc>
                  <a:txBody>
                    <a:bodyPr/>
                    <a:lstStyle/>
                    <a:p>
                      <a:pPr marL="0" marR="0" algn="just">
                        <a:lnSpc>
                          <a:spcPct val="115000"/>
                        </a:lnSpc>
                        <a:spcBef>
                          <a:spcPts val="400"/>
                        </a:spcBef>
                        <a:spcAft>
                          <a:spcPts val="400"/>
                        </a:spcAft>
                      </a:pPr>
                      <a:r>
                        <a:rPr lang="en-US" sz="2400" b="1" dirty="0">
                          <a:solidFill>
                            <a:srgbClr val="C00000"/>
                          </a:solidFill>
                          <a:effectLst/>
                          <a:latin typeface="Times New Roman" panose="02020603050405020304" pitchFamily="18" charset="0"/>
                          <a:cs typeface="Times New Roman" panose="02020603050405020304" pitchFamily="18" charset="0"/>
                        </a:rPr>
                        <a:t>APPROXIMATE AGE</a:t>
                      </a:r>
                      <a:endParaRPr lang="en-US"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marL="0" marR="0" algn="just">
                        <a:lnSpc>
                          <a:spcPct val="115000"/>
                        </a:lnSpc>
                        <a:spcBef>
                          <a:spcPts val="0"/>
                        </a:spcBef>
                        <a:spcAft>
                          <a:spcPts val="800"/>
                        </a:spcAft>
                      </a:pPr>
                      <a:r>
                        <a:rPr lang="en-US" sz="2400" dirty="0" smtClean="0">
                          <a:effectLst/>
                        </a:rPr>
                        <a:t> </a:t>
                      </a:r>
                      <a:r>
                        <a:rPr lang="en-US" sz="2800" dirty="0" smtClean="0">
                          <a:solidFill>
                            <a:srgbClr val="C00000"/>
                          </a:solidFill>
                          <a:effectLst/>
                          <a:latin typeface="Times New Roman" panose="02020603050405020304" pitchFamily="18" charset="0"/>
                          <a:cs typeface="Times New Roman" panose="02020603050405020304" pitchFamily="18" charset="0"/>
                        </a:rPr>
                        <a:t>ERIKSON’S </a:t>
                      </a:r>
                      <a:r>
                        <a:rPr lang="en-US" sz="2800" dirty="0">
                          <a:solidFill>
                            <a:srgbClr val="C00000"/>
                          </a:solidFill>
                          <a:effectLst/>
                          <a:latin typeface="Times New Roman" panose="02020603050405020304" pitchFamily="18" charset="0"/>
                          <a:cs typeface="Times New Roman" panose="02020603050405020304" pitchFamily="18" charset="0"/>
                        </a:rPr>
                        <a:t>PSYCHOSOCIAL STAGE</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20000"/>
                        <a:lumOff val="80000"/>
                      </a:schemeClr>
                    </a:solidFill>
                  </a:tcPr>
                </a:tc>
              </a:tr>
              <a:tr h="57132">
                <a:tc rowSpan="3">
                  <a:txBody>
                    <a:bodyPr/>
                    <a:lstStyle/>
                    <a:p>
                      <a:pPr marL="0" marR="0" algn="just">
                        <a:lnSpc>
                          <a:spcPct val="115000"/>
                        </a:lnSpc>
                        <a:spcBef>
                          <a:spcPts val="400"/>
                        </a:spcBef>
                        <a:spcAft>
                          <a:spcPts val="400"/>
                        </a:spcAft>
                      </a:pPr>
                      <a:r>
                        <a:rPr lang="en-US" sz="2800" dirty="0" smtClean="0">
                          <a:solidFill>
                            <a:schemeClr val="bg1"/>
                          </a:solidFill>
                          <a:effectLst/>
                          <a:latin typeface="Times New Roman" panose="02020603050405020304" pitchFamily="18" charset="0"/>
                          <a:ea typeface="+mn-ea"/>
                          <a:cs typeface="Times New Roman" panose="02020603050405020304" pitchFamily="18" charset="0"/>
                        </a:rPr>
                        <a:t>Stage</a:t>
                      </a:r>
                      <a:r>
                        <a:rPr lang="en-US" sz="2800" baseline="0" dirty="0" smtClean="0">
                          <a:solidFill>
                            <a:schemeClr val="bg1"/>
                          </a:solidFill>
                          <a:effectLst/>
                          <a:latin typeface="Times New Roman" panose="02020603050405020304" pitchFamily="18" charset="0"/>
                          <a:ea typeface="+mn-ea"/>
                          <a:cs typeface="Times New Roman" panose="02020603050405020304" pitchFamily="18" charset="0"/>
                        </a:rPr>
                        <a:t> </a:t>
                      </a:r>
                      <a:r>
                        <a:rPr lang="en-US" sz="2800" baseline="0" dirty="0" smtClean="0">
                          <a:solidFill>
                            <a:schemeClr val="bg1"/>
                          </a:solidFill>
                          <a:effectLst/>
                          <a:latin typeface="Times New Roman" panose="02020603050405020304" pitchFamily="18" charset="0"/>
                          <a:ea typeface="+mn-ea"/>
                          <a:cs typeface="Times New Roman" panose="02020603050405020304" pitchFamily="18" charset="0"/>
                        </a:rPr>
                        <a:t>7</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75000"/>
                      </a:schemeClr>
                    </a:solidFill>
                  </a:tcPr>
                </a:tc>
                <a:tc rowSpan="3">
                  <a:txBody>
                    <a:bodyPr/>
                    <a:lstStyle/>
                    <a:p>
                      <a:pPr marL="0" marR="0" indent="0" algn="just" defTabSz="914400" rtl="0" eaLnBrk="1" fontAlgn="auto" latinLnBrk="0" hangingPunct="1">
                        <a:lnSpc>
                          <a:spcPct val="115000"/>
                        </a:lnSpc>
                        <a:spcBef>
                          <a:spcPts val="400"/>
                        </a:spcBef>
                        <a:spcAft>
                          <a:spcPts val="400"/>
                        </a:spcAft>
                        <a:buClrTx/>
                        <a:buSzTx/>
                        <a:buFontTx/>
                        <a:buNone/>
                        <a:tabLst/>
                        <a:defRPr/>
                      </a:pPr>
                      <a:r>
                        <a:rPr lang="en-US" sz="2800" dirty="0" smtClean="0">
                          <a:solidFill>
                            <a:srgbClr val="FF0000"/>
                          </a:solidFill>
                          <a:effectLst/>
                          <a:latin typeface="Times New Roman" panose="02020603050405020304" pitchFamily="18" charset="0"/>
                          <a:cs typeface="Times New Roman" panose="02020603050405020304" pitchFamily="18" charset="0"/>
                        </a:rPr>
                        <a:t>Middle</a:t>
                      </a:r>
                      <a:r>
                        <a:rPr lang="en-US" sz="2800" dirty="0" smtClean="0">
                          <a:effectLst/>
                          <a:latin typeface="Times New Roman" panose="02020603050405020304" pitchFamily="18" charset="0"/>
                          <a:cs typeface="Times New Roman" panose="02020603050405020304" pitchFamily="18" charset="0"/>
                        </a:rPr>
                        <a:t> adulthood</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400"/>
                        </a:spcBef>
                        <a:spcAft>
                          <a:spcPts val="400"/>
                        </a:spcAft>
                      </a:pPr>
                      <a:endParaRPr lang="en-US"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57132">
                <a:tc vMerge="1">
                  <a:txBody>
                    <a:bodyPr/>
                    <a:lstStyle/>
                    <a:p>
                      <a:endParaRPr lang="en-US"/>
                    </a:p>
                  </a:txBody>
                  <a:tcPr/>
                </a:tc>
                <a:tc vMerge="1">
                  <a:txBody>
                    <a:bodyPr/>
                    <a:lstStyle/>
                    <a:p>
                      <a:endParaRPr lang="en-US"/>
                    </a:p>
                  </a:txBody>
                  <a:tcPr/>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2122" marR="12122" marT="0" marB="0" anchor="ctr"/>
                </a:tc>
              </a:tr>
              <a:tr h="3268754">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en-US" sz="2800" b="1" dirty="0" err="1" smtClean="0">
                          <a:solidFill>
                            <a:srgbClr val="7030A0"/>
                          </a:solidFill>
                          <a:effectLst/>
                          <a:latin typeface="Times New Roman" panose="02020603050405020304" pitchFamily="18" charset="0"/>
                          <a:cs typeface="Times New Roman" panose="02020603050405020304" pitchFamily="18" charset="0"/>
                        </a:rPr>
                        <a:t>Generativity</a:t>
                      </a:r>
                      <a:r>
                        <a:rPr lang="en-US" sz="2800" b="1" dirty="0" smtClean="0">
                          <a:solidFill>
                            <a:srgbClr val="7030A0"/>
                          </a:solidFill>
                          <a:effectLst/>
                          <a:latin typeface="Times New Roman" panose="02020603050405020304" pitchFamily="18" charset="0"/>
                          <a:cs typeface="Times New Roman" panose="02020603050405020304" pitchFamily="18" charset="0"/>
                        </a:rPr>
                        <a:t> versus stagnation</a:t>
                      </a:r>
                      <a:r>
                        <a:rPr lang="en-US" sz="2800" dirty="0" smtClean="0">
                          <a:solidFill>
                            <a:srgbClr val="7030A0"/>
                          </a:solidFill>
                          <a:effectLst/>
                          <a:latin typeface="Times New Roman" panose="02020603050405020304" pitchFamily="18" charset="0"/>
                          <a:cs typeface="Times New Roman" panose="02020603050405020304" pitchFamily="18" charset="0"/>
                        </a:rPr>
                        <a:t>: </a:t>
                      </a:r>
                      <a:r>
                        <a:rPr lang="en-US" sz="2800" dirty="0" err="1" smtClean="0">
                          <a:solidFill>
                            <a:srgbClr val="FF0000"/>
                          </a:solidFill>
                          <a:effectLst/>
                          <a:latin typeface="Times New Roman" panose="02020603050405020304" pitchFamily="18" charset="0"/>
                          <a:cs typeface="Times New Roman" panose="02020603050405020304" pitchFamily="18" charset="0"/>
                        </a:rPr>
                        <a:t>Generativity</a:t>
                      </a:r>
                      <a:r>
                        <a:rPr lang="en-US" sz="2800" dirty="0" smtClean="0">
                          <a:solidFill>
                            <a:srgbClr val="FF0000"/>
                          </a:solidFill>
                          <a:effectLst/>
                          <a:latin typeface="Times New Roman" panose="02020603050405020304" pitchFamily="18" charset="0"/>
                          <a:cs typeface="Times New Roman" panose="02020603050405020304" pitchFamily="18" charset="0"/>
                        </a:rPr>
                        <a:t> means giving to the next generation through child rearing, caring for others, or productive work. The person who fails in these ways feels an absence of meaningful accomplishment.</a:t>
                      </a:r>
                    </a:p>
                    <a:p>
                      <a:pPr algn="just">
                        <a:lnSpc>
                          <a:spcPct val="150000"/>
                        </a:lnSpc>
                      </a:pPr>
                      <a:endParaRPr lang="en-US" dirty="0"/>
                    </a:p>
                  </a:txBody>
                  <a:tcPr marL="12122" marR="12122" marT="0" marB="0" anchor="ctr">
                    <a:solidFill>
                      <a:schemeClr val="accent3">
                        <a:lumMod val="20000"/>
                        <a:lumOff val="80000"/>
                      </a:schemeClr>
                    </a:solidFill>
                  </a:tcPr>
                </a:tc>
              </a:tr>
              <a:tr h="2783305">
                <a:tc>
                  <a:txBody>
                    <a:bodyPr/>
                    <a:lstStyle/>
                    <a:p>
                      <a:pPr marL="0" marR="0" algn="just">
                        <a:lnSpc>
                          <a:spcPct val="115000"/>
                        </a:lnSpc>
                        <a:spcBef>
                          <a:spcPts val="400"/>
                        </a:spcBef>
                        <a:spcAft>
                          <a:spcPts val="400"/>
                        </a:spcAft>
                      </a:pPr>
                      <a:r>
                        <a:rPr lang="en-US" sz="28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Stage </a:t>
                      </a:r>
                      <a:r>
                        <a:rPr lang="en-US" sz="28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75000"/>
                      </a:schemeClr>
                    </a:solidFill>
                  </a:tcPr>
                </a:tc>
                <a:tc>
                  <a:txBody>
                    <a:bodyPr/>
                    <a:lstStyle/>
                    <a:p>
                      <a:pPr marL="0" marR="0" algn="just">
                        <a:lnSpc>
                          <a:spcPct val="115000"/>
                        </a:lnSpc>
                        <a:spcBef>
                          <a:spcPts val="400"/>
                        </a:spcBef>
                        <a:spcAft>
                          <a:spcPts val="400"/>
                        </a:spcAft>
                      </a:pPr>
                      <a:r>
                        <a:rPr lang="en-US" sz="2800" dirty="0" smtClean="0">
                          <a:solidFill>
                            <a:srgbClr val="FF0000"/>
                          </a:solidFill>
                          <a:effectLst/>
                          <a:latin typeface="Times New Roman" panose="02020603050405020304" pitchFamily="18" charset="0"/>
                          <a:ea typeface="+mn-ea"/>
                          <a:cs typeface="Times New Roman" panose="02020603050405020304" pitchFamily="18" charset="0"/>
                        </a:rPr>
                        <a:t>Old</a:t>
                      </a:r>
                      <a:r>
                        <a:rPr lang="en-US" sz="2800" baseline="0" dirty="0" smtClean="0">
                          <a:solidFill>
                            <a:srgbClr val="FF0000"/>
                          </a:solidFill>
                          <a:effectLst/>
                          <a:latin typeface="Times New Roman" panose="02020603050405020304" pitchFamily="18" charset="0"/>
                          <a:ea typeface="+mn-ea"/>
                          <a:cs typeface="Times New Roman" panose="02020603050405020304" pitchFamily="18" charset="0"/>
                        </a:rPr>
                        <a:t> </a:t>
                      </a:r>
                      <a:r>
                        <a:rPr lang="en-US" sz="2800" baseline="0" dirty="0" smtClean="0">
                          <a:solidFill>
                            <a:schemeClr val="tx1"/>
                          </a:solidFill>
                          <a:effectLst/>
                          <a:latin typeface="Times New Roman" panose="02020603050405020304" pitchFamily="18" charset="0"/>
                          <a:ea typeface="+mn-ea"/>
                          <a:cs typeface="Times New Roman" panose="02020603050405020304" pitchFamily="18" charset="0"/>
                        </a:rPr>
                        <a:t>age</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122" marR="12122" marT="0" marB="0" anchor="ctr">
                    <a:solidFill>
                      <a:schemeClr val="accent3">
                        <a:lumMod val="40000"/>
                        <a:lumOff val="60000"/>
                      </a:schemeClr>
                    </a:solidFill>
                  </a:tcPr>
                </a:tc>
                <a:tc>
                  <a:txBody>
                    <a:bodyPr/>
                    <a:lstStyle/>
                    <a:p>
                      <a:pPr marL="0" marR="0" algn="just">
                        <a:lnSpc>
                          <a:spcPct val="150000"/>
                        </a:lnSpc>
                        <a:spcBef>
                          <a:spcPts val="0"/>
                        </a:spcBef>
                        <a:spcAft>
                          <a:spcPts val="800"/>
                        </a:spcAft>
                      </a:pPr>
                      <a:r>
                        <a:rPr lang="en-US" sz="2800" b="1" dirty="0" smtClean="0">
                          <a:solidFill>
                            <a:srgbClr val="C00000"/>
                          </a:solidFill>
                          <a:effectLst/>
                          <a:latin typeface="Times New Roman" panose="02020603050405020304" pitchFamily="18" charset="0"/>
                          <a:cs typeface="Times New Roman" panose="02020603050405020304" pitchFamily="18" charset="0"/>
                        </a:rPr>
                        <a:t>Integrity versus despair: </a:t>
                      </a:r>
                      <a:r>
                        <a:rPr lang="en-US" sz="2800" dirty="0" smtClean="0">
                          <a:solidFill>
                            <a:srgbClr val="002060"/>
                          </a:solidFill>
                          <a:effectLst/>
                          <a:latin typeface="Times New Roman" panose="02020603050405020304" pitchFamily="18" charset="0"/>
                          <a:cs typeface="Times New Roman" panose="02020603050405020304" pitchFamily="18" charset="0"/>
                        </a:rPr>
                        <a:t>Integrity results from feeling that life was worth living as it happened. Older people who are dissatisfied with their lives fear death.</a:t>
                      </a:r>
                    </a:p>
                    <a:p>
                      <a:pPr marL="0" marR="0" algn="just">
                        <a:lnSpc>
                          <a:spcPct val="150000"/>
                        </a:lnSpc>
                        <a:spcBef>
                          <a:spcPts val="0"/>
                        </a:spcBef>
                        <a:spcAft>
                          <a:spcPts val="800"/>
                        </a:spcAft>
                      </a:pPr>
                      <a:r>
                        <a:rPr lang="en-US" sz="2800" dirty="0" smtClean="0">
                          <a:solidFill>
                            <a:srgbClr val="002060"/>
                          </a:solidFill>
                          <a:effectLst/>
                          <a:latin typeface="Times New Roman" panose="02020603050405020304" pitchFamily="18" charset="0"/>
                          <a:cs typeface="Times New Roman" panose="02020603050405020304" pitchFamily="18" charset="0"/>
                        </a:rPr>
                        <a:t> </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txBody>
                  <a:tcPr marL="12122" marR="12122" marT="0" marB="0" anchor="ctr">
                    <a:solidFill>
                      <a:schemeClr val="accent3">
                        <a:lumMod val="20000"/>
                        <a:lumOff val="80000"/>
                      </a:schemeClr>
                    </a:solidFill>
                  </a:tcPr>
                </a:tc>
              </a:tr>
            </a:tbl>
          </a:graphicData>
        </a:graphic>
      </p:graphicFrame>
    </p:spTree>
    <p:extLst>
      <p:ext uri="{BB962C8B-B14F-4D97-AF65-F5344CB8AC3E}">
        <p14:creationId xmlns:p14="http://schemas.microsoft.com/office/powerpoint/2010/main" val="49205322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66850"/>
          </a:xfrm>
        </p:spPr>
        <p:txBody>
          <a:bodyPr>
            <a:normAutofit/>
          </a:bodyPr>
          <a:lstStyle/>
          <a:p>
            <a:r>
              <a:rPr lang="en-US" sz="4000" b="1" dirty="0" smtClean="0">
                <a:solidFill>
                  <a:srgbClr val="7030A0"/>
                </a:solidFill>
                <a:latin typeface="Times New Roman" panose="02020603050405020304" pitchFamily="18" charset="0"/>
                <a:cs typeface="Times New Roman" panose="02020603050405020304" pitchFamily="18" charset="0"/>
              </a:rPr>
              <a:t>Conclusion</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466850"/>
            <a:ext cx="12192000" cy="5391150"/>
          </a:xfrm>
        </p:spPr>
        <p:txBody>
          <a:bodyPr>
            <a:normAutofit/>
          </a:bodyPr>
          <a:lstStyle/>
          <a:p>
            <a:pPr marL="0" indent="0" algn="just">
              <a:lnSpc>
                <a:spcPct val="150000"/>
              </a:lnSpc>
              <a:buNone/>
            </a:pPr>
            <a:r>
              <a:rPr lang="en-US" sz="2800" dirty="0" smtClean="0">
                <a:solidFill>
                  <a:srgbClr val="C00000"/>
                </a:solidFill>
                <a:latin typeface="Times New Roman" panose="02020603050405020304" pitchFamily="18" charset="0"/>
                <a:cs typeface="Times New Roman" panose="02020603050405020304" pitchFamily="18" charset="0"/>
              </a:rPr>
              <a:t>Everyone </a:t>
            </a:r>
            <a:r>
              <a:rPr lang="en-US" sz="2800" dirty="0">
                <a:solidFill>
                  <a:srgbClr val="C00000"/>
                </a:solidFill>
                <a:latin typeface="Times New Roman" panose="02020603050405020304" pitchFamily="18" charset="0"/>
                <a:cs typeface="Times New Roman" panose="02020603050405020304" pitchFamily="18" charset="0"/>
              </a:rPr>
              <a:t>wants to achieve his/her basic needs in their life. Therefore Erickson concluded that human development progresses according to specific stages. He also  states that each of those stages has crisis and those crisis must be dissolved before an individual can function </a:t>
            </a:r>
            <a:r>
              <a:rPr lang="en-US" sz="2800" dirty="0" smtClean="0">
                <a:solidFill>
                  <a:srgbClr val="C00000"/>
                </a:solidFill>
                <a:latin typeface="Times New Roman" panose="02020603050405020304" pitchFamily="18" charset="0"/>
                <a:cs typeface="Times New Roman" panose="02020603050405020304" pitchFamily="18" charset="0"/>
              </a:rPr>
              <a:t>successfully</a:t>
            </a:r>
            <a:r>
              <a:rPr lang="en-US" sz="2800" dirty="0">
                <a:solidFill>
                  <a:srgbClr val="C00000"/>
                </a:solidFill>
                <a:latin typeface="Times New Roman" panose="02020603050405020304" pitchFamily="18" charset="0"/>
                <a:cs typeface="Times New Roman" panose="02020603050405020304" pitchFamily="18" charset="0"/>
              </a:rPr>
              <a:t>.</a:t>
            </a:r>
          </a:p>
          <a:p>
            <a:pPr algn="just">
              <a:lnSpc>
                <a:spcPct val="150000"/>
              </a:lnSpc>
            </a:pPr>
            <a:r>
              <a:rPr lang="en-US" sz="2800" b="1" dirty="0">
                <a:solidFill>
                  <a:srgbClr val="C00000"/>
                </a:solidFill>
                <a:latin typeface="Times New Roman" panose="02020603050405020304" pitchFamily="18" charset="0"/>
                <a:cs typeface="Times New Roman" panose="02020603050405020304" pitchFamily="18" charset="0"/>
              </a:rPr>
              <a:t> </a:t>
            </a:r>
            <a:endParaRPr lang="en-US" sz="2800" dirty="0">
              <a:solidFill>
                <a:srgbClr val="C00000"/>
              </a:solidFill>
              <a:latin typeface="Times New Roman" panose="02020603050405020304" pitchFamily="18" charset="0"/>
              <a:cs typeface="Times New Roman" panose="02020603050405020304" pitchFamily="18" charset="0"/>
            </a:endParaRPr>
          </a:p>
          <a:p>
            <a:pPr algn="just">
              <a:lnSpc>
                <a:spcPct val="150000"/>
              </a:lnSpc>
            </a:pPr>
            <a:endParaRPr lang="en-US" sz="28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1448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737</TotalTime>
  <Words>1870</Words>
  <Application>Microsoft Office PowerPoint</Application>
  <PresentationFormat>Widescreen</PresentationFormat>
  <Paragraphs>141</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Times New Roman</vt:lpstr>
      <vt:lpstr>Trebuchet MS</vt:lpstr>
      <vt:lpstr>Wingdings</vt:lpstr>
      <vt:lpstr>Wingdings 3</vt:lpstr>
      <vt:lpstr>Facet</vt:lpstr>
      <vt:lpstr>  THEORIES OF CHILD DEVELOPMENT</vt:lpstr>
      <vt:lpstr>Introduction</vt:lpstr>
      <vt:lpstr>I. ERIKSON’S PSYCHO SOCIAL THEORY </vt:lpstr>
      <vt:lpstr>PowerPoint Presentation</vt:lpstr>
      <vt:lpstr>PowerPoint Presentation</vt:lpstr>
      <vt:lpstr>PowerPoint Presentation</vt:lpstr>
      <vt:lpstr>PowerPoint Presentation</vt:lpstr>
      <vt:lpstr>PowerPoint Presentation</vt:lpstr>
      <vt:lpstr>Conclusion</vt:lpstr>
      <vt:lpstr>  II. PIAGET’S COGNITIVE-DEVELOPMENTAL THEORY </vt:lpstr>
      <vt:lpstr>PowerPoint Presentation</vt:lpstr>
      <vt:lpstr> Piaget’s Stages of Cognitive Development    1. Sensorimotor (Birth-2 years) </vt:lpstr>
      <vt:lpstr>    2. Preoperational Stage(2-7  years) </vt:lpstr>
      <vt:lpstr>3. Concrete operational Stage(2-7  years) </vt:lpstr>
      <vt:lpstr>4. Formal operational Stage(11  years on) </vt:lpstr>
      <vt:lpstr>Conclusion</vt:lpstr>
      <vt:lpstr> III. KOHLBERG STAGES OF MORAL DEVELOPMENT </vt:lpstr>
      <vt:lpstr>PowerPoint Presentation</vt:lpstr>
      <vt:lpstr>Kohlberg’s Stages of Moral Development </vt:lpstr>
      <vt:lpstr>Level 1 - Pre-Conventional Morality </vt:lpstr>
      <vt:lpstr>PowerPoint Presentation</vt:lpstr>
      <vt:lpstr>Level 2 - Conventional Morality </vt:lpstr>
      <vt:lpstr>PowerPoint Presentation</vt:lpstr>
      <vt:lpstr>Level 3 - Post-Conventional Morality</vt:lpstr>
      <vt:lpstr>Stage 5. Social contract and individual rights.  </vt:lpstr>
      <vt:lpstr>Conclusion </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Gopal Alagarswamy</dc:creator>
  <cp:lastModifiedBy>Gopal Alagarswamy</cp:lastModifiedBy>
  <cp:revision>221</cp:revision>
  <dcterms:created xsi:type="dcterms:W3CDTF">2020-06-26T17:27:26Z</dcterms:created>
  <dcterms:modified xsi:type="dcterms:W3CDTF">2020-06-27T20:53:55Z</dcterms:modified>
</cp:coreProperties>
</file>